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7"/>
  </p:notesMasterIdLst>
  <p:sldIdLst>
    <p:sldId id="291" r:id="rId3"/>
    <p:sldId id="257" r:id="rId4"/>
    <p:sldId id="281" r:id="rId5"/>
    <p:sldId id="297" r:id="rId6"/>
    <p:sldId id="292" r:id="rId7"/>
    <p:sldId id="299" r:id="rId8"/>
    <p:sldId id="298" r:id="rId9"/>
    <p:sldId id="295" r:id="rId10"/>
    <p:sldId id="304" r:id="rId11"/>
    <p:sldId id="301" r:id="rId12"/>
    <p:sldId id="300" r:id="rId13"/>
    <p:sldId id="302" r:id="rId14"/>
    <p:sldId id="303" r:id="rId15"/>
    <p:sldId id="305" r:id="rId16"/>
    <p:sldId id="306" r:id="rId17"/>
    <p:sldId id="330" r:id="rId18"/>
    <p:sldId id="262" r:id="rId19"/>
    <p:sldId id="308" r:id="rId20"/>
    <p:sldId id="310" r:id="rId21"/>
    <p:sldId id="311" r:id="rId22"/>
    <p:sldId id="312" r:id="rId23"/>
    <p:sldId id="313" r:id="rId24"/>
    <p:sldId id="314" r:id="rId25"/>
    <p:sldId id="316" r:id="rId26"/>
    <p:sldId id="317" r:id="rId27"/>
    <p:sldId id="315" r:id="rId28"/>
    <p:sldId id="318" r:id="rId29"/>
    <p:sldId id="319" r:id="rId30"/>
    <p:sldId id="320" r:id="rId31"/>
    <p:sldId id="332" r:id="rId32"/>
    <p:sldId id="333" r:id="rId33"/>
    <p:sldId id="334" r:id="rId34"/>
    <p:sldId id="335" r:id="rId35"/>
    <p:sldId id="336" r:id="rId36"/>
    <p:sldId id="337" r:id="rId37"/>
    <p:sldId id="331" r:id="rId38"/>
    <p:sldId id="321" r:id="rId39"/>
    <p:sldId id="322" r:id="rId40"/>
    <p:sldId id="323" r:id="rId41"/>
    <p:sldId id="324" r:id="rId42"/>
    <p:sldId id="325" r:id="rId43"/>
    <p:sldId id="326" r:id="rId44"/>
    <p:sldId id="327" r:id="rId45"/>
    <p:sldId id="328" r:id="rId46"/>
    <p:sldId id="329" r:id="rId47"/>
    <p:sldId id="339" r:id="rId48"/>
    <p:sldId id="344" r:id="rId49"/>
    <p:sldId id="338" r:id="rId50"/>
    <p:sldId id="340" r:id="rId51"/>
    <p:sldId id="341" r:id="rId52"/>
    <p:sldId id="342" r:id="rId53"/>
    <p:sldId id="343" r:id="rId54"/>
    <p:sldId id="345" r:id="rId55"/>
    <p:sldId id="34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7" userDrawn="1">
          <p15:clr>
            <a:srgbClr val="A4A3A4"/>
          </p15:clr>
        </p15:guide>
        <p15:guide id="2" pos="370" userDrawn="1">
          <p15:clr>
            <a:srgbClr val="A4A3A4"/>
          </p15:clr>
        </p15:guide>
        <p15:guide id="3" pos="7310" userDrawn="1">
          <p15:clr>
            <a:srgbClr val="A4A3A4"/>
          </p15:clr>
        </p15:guide>
        <p15:guide id="4" orient="horz" pos="572" userDrawn="1">
          <p15:clr>
            <a:srgbClr val="A4A3A4"/>
          </p15:clr>
        </p15:guide>
        <p15:guide id="5" orient="horz"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showGuides="1">
      <p:cViewPr varScale="1">
        <p:scale>
          <a:sx n="81" d="100"/>
          <a:sy n="81" d="100"/>
        </p:scale>
        <p:origin x="907" y="62"/>
      </p:cViewPr>
      <p:guideLst>
        <p:guide orient="horz" pos="777"/>
        <p:guide pos="370"/>
        <p:guide pos="7310"/>
        <p:guide orient="horz" pos="572"/>
        <p:guide orient="horz" pos="37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tr-TR"/>
              <a:t>ROA &amp; ROE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ROA</c:v>
          </c:tx>
          <c:spPr>
            <a:solidFill>
              <a:schemeClr val="accent1"/>
            </a:solidFill>
            <a:ln>
              <a:noFill/>
            </a:ln>
            <a:effectLst/>
          </c:spPr>
          <c:invertIfNegative val="0"/>
          <c:cat>
            <c:numRef>
              <c:f>'Financial Statements_rev'!$H$112:$K$112</c:f>
              <c:numCache>
                <c:formatCode>General</c:formatCode>
                <c:ptCount val="4"/>
                <c:pt idx="0">
                  <c:v>2016</c:v>
                </c:pt>
                <c:pt idx="1">
                  <c:v>2017</c:v>
                </c:pt>
                <c:pt idx="2">
                  <c:v>2018</c:v>
                </c:pt>
                <c:pt idx="3">
                  <c:v>2019</c:v>
                </c:pt>
              </c:numCache>
            </c:numRef>
          </c:cat>
          <c:val>
            <c:numRef>
              <c:f>'Financial Statements_rev'!$H$154:$K$154</c:f>
              <c:numCache>
                <c:formatCode>0%</c:formatCode>
                <c:ptCount val="4"/>
                <c:pt idx="0">
                  <c:v>1.8242144644060456E-2</c:v>
                </c:pt>
                <c:pt idx="1">
                  <c:v>5.1540051271067346E-2</c:v>
                </c:pt>
                <c:pt idx="2">
                  <c:v>3.565498349973921E-2</c:v>
                </c:pt>
                <c:pt idx="3">
                  <c:v>0.11084427011650855</c:v>
                </c:pt>
              </c:numCache>
            </c:numRef>
          </c:val>
          <c:extLst>
            <c:ext xmlns:c16="http://schemas.microsoft.com/office/drawing/2014/chart" uri="{C3380CC4-5D6E-409C-BE32-E72D297353CC}">
              <c16:uniqueId val="{00000000-ECAD-48F4-9C69-E3336CF7DE63}"/>
            </c:ext>
          </c:extLst>
        </c:ser>
        <c:ser>
          <c:idx val="1"/>
          <c:order val="1"/>
          <c:tx>
            <c:v>ROE</c:v>
          </c:tx>
          <c:spPr>
            <a:solidFill>
              <a:schemeClr val="accent2"/>
            </a:solidFill>
            <a:ln>
              <a:noFill/>
            </a:ln>
            <a:effectLst/>
          </c:spPr>
          <c:invertIfNegative val="0"/>
          <c:cat>
            <c:numRef>
              <c:f>'Financial Statements_rev'!$H$112:$K$112</c:f>
              <c:numCache>
                <c:formatCode>General</c:formatCode>
                <c:ptCount val="4"/>
                <c:pt idx="0">
                  <c:v>2016</c:v>
                </c:pt>
                <c:pt idx="1">
                  <c:v>2017</c:v>
                </c:pt>
                <c:pt idx="2">
                  <c:v>2018</c:v>
                </c:pt>
                <c:pt idx="3">
                  <c:v>2019</c:v>
                </c:pt>
              </c:numCache>
            </c:numRef>
          </c:cat>
          <c:val>
            <c:numRef>
              <c:f>'Financial Statements_rev'!$H$155:$K$155</c:f>
              <c:numCache>
                <c:formatCode>0%</c:formatCode>
                <c:ptCount val="4"/>
                <c:pt idx="0">
                  <c:v>-4.2121831096580506E-2</c:v>
                </c:pt>
                <c:pt idx="1">
                  <c:v>8.7736800712510138E-2</c:v>
                </c:pt>
                <c:pt idx="2">
                  <c:v>-4.2828582716563077E-2</c:v>
                </c:pt>
                <c:pt idx="3">
                  <c:v>0.16445191285332961</c:v>
                </c:pt>
              </c:numCache>
            </c:numRef>
          </c:val>
          <c:extLst>
            <c:ext xmlns:c16="http://schemas.microsoft.com/office/drawing/2014/chart" uri="{C3380CC4-5D6E-409C-BE32-E72D297353CC}">
              <c16:uniqueId val="{00000001-ECAD-48F4-9C69-E3336CF7DE63}"/>
            </c:ext>
          </c:extLst>
        </c:ser>
        <c:dLbls>
          <c:showLegendKey val="0"/>
          <c:showVal val="0"/>
          <c:showCatName val="0"/>
          <c:showSerName val="0"/>
          <c:showPercent val="0"/>
          <c:showBubbleSize val="0"/>
        </c:dLbls>
        <c:gapWidth val="219"/>
        <c:overlap val="-27"/>
        <c:axId val="482456576"/>
        <c:axId val="482455264"/>
      </c:barChart>
      <c:catAx>
        <c:axId val="482456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2455264"/>
        <c:crosses val="autoZero"/>
        <c:auto val="1"/>
        <c:lblAlgn val="ctr"/>
        <c:lblOffset val="100"/>
        <c:noMultiLvlLbl val="0"/>
      </c:catAx>
      <c:valAx>
        <c:axId val="4824552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245657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2806B-2165-4AE0-A8E4-31D34A4638EF}" type="datetimeFigureOut">
              <a:rPr lang="en-CA" smtClean="0"/>
              <a:t>2020-06-08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C74087-0FC1-4949-85BC-FE38376F7F6B}" type="slidenum">
              <a:rPr lang="en-CA" smtClean="0"/>
              <a:t>‹#›</a:t>
            </a:fld>
            <a:endParaRPr lang="en-CA"/>
          </a:p>
        </p:txBody>
      </p:sp>
    </p:spTree>
    <p:extLst>
      <p:ext uri="{BB962C8B-B14F-4D97-AF65-F5344CB8AC3E}">
        <p14:creationId xmlns:p14="http://schemas.microsoft.com/office/powerpoint/2010/main" val="3149613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17</a:t>
            </a:fld>
            <a:endParaRPr lang="en-CA"/>
          </a:p>
        </p:txBody>
      </p:sp>
    </p:spTree>
    <p:extLst>
      <p:ext uri="{BB962C8B-B14F-4D97-AF65-F5344CB8AC3E}">
        <p14:creationId xmlns:p14="http://schemas.microsoft.com/office/powerpoint/2010/main" val="190325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42</a:t>
            </a:fld>
            <a:endParaRPr lang="en-CA"/>
          </a:p>
        </p:txBody>
      </p:sp>
    </p:spTree>
    <p:extLst>
      <p:ext uri="{BB962C8B-B14F-4D97-AF65-F5344CB8AC3E}">
        <p14:creationId xmlns:p14="http://schemas.microsoft.com/office/powerpoint/2010/main" val="316423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43</a:t>
            </a:fld>
            <a:endParaRPr lang="en-CA"/>
          </a:p>
        </p:txBody>
      </p:sp>
    </p:spTree>
    <p:extLst>
      <p:ext uri="{BB962C8B-B14F-4D97-AF65-F5344CB8AC3E}">
        <p14:creationId xmlns:p14="http://schemas.microsoft.com/office/powerpoint/2010/main" val="261674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44</a:t>
            </a:fld>
            <a:endParaRPr lang="en-CA"/>
          </a:p>
        </p:txBody>
      </p:sp>
    </p:spTree>
    <p:extLst>
      <p:ext uri="{BB962C8B-B14F-4D97-AF65-F5344CB8AC3E}">
        <p14:creationId xmlns:p14="http://schemas.microsoft.com/office/powerpoint/2010/main" val="230961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45</a:t>
            </a:fld>
            <a:endParaRPr lang="en-CA"/>
          </a:p>
        </p:txBody>
      </p:sp>
    </p:spTree>
    <p:extLst>
      <p:ext uri="{BB962C8B-B14F-4D97-AF65-F5344CB8AC3E}">
        <p14:creationId xmlns:p14="http://schemas.microsoft.com/office/powerpoint/2010/main" val="3588409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46</a:t>
            </a:fld>
            <a:endParaRPr lang="en-CA"/>
          </a:p>
        </p:txBody>
      </p:sp>
    </p:spTree>
    <p:extLst>
      <p:ext uri="{BB962C8B-B14F-4D97-AF65-F5344CB8AC3E}">
        <p14:creationId xmlns:p14="http://schemas.microsoft.com/office/powerpoint/2010/main" val="593804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49</a:t>
            </a:fld>
            <a:endParaRPr lang="en-CA"/>
          </a:p>
        </p:txBody>
      </p:sp>
    </p:spTree>
    <p:extLst>
      <p:ext uri="{BB962C8B-B14F-4D97-AF65-F5344CB8AC3E}">
        <p14:creationId xmlns:p14="http://schemas.microsoft.com/office/powerpoint/2010/main" val="338681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50</a:t>
            </a:fld>
            <a:endParaRPr lang="en-CA"/>
          </a:p>
        </p:txBody>
      </p:sp>
    </p:spTree>
    <p:extLst>
      <p:ext uri="{BB962C8B-B14F-4D97-AF65-F5344CB8AC3E}">
        <p14:creationId xmlns:p14="http://schemas.microsoft.com/office/powerpoint/2010/main" val="336151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C74087-0FC1-4949-85BC-FE38376F7F6B}" type="slidenum">
              <a:rPr lang="en-CA" smtClean="0"/>
              <a:t>52</a:t>
            </a:fld>
            <a:endParaRPr lang="en-CA"/>
          </a:p>
        </p:txBody>
      </p:sp>
    </p:spTree>
    <p:extLst>
      <p:ext uri="{BB962C8B-B14F-4D97-AF65-F5344CB8AC3E}">
        <p14:creationId xmlns:p14="http://schemas.microsoft.com/office/powerpoint/2010/main" val="321708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86498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8D64-F586-458D-92BC-C918883B8F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8591A-31B2-4156-A090-46A956FFDCC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788D86-A4CC-4D2E-A24D-6E8B0F5829B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013475D1-4BC7-4134-92FA-5FC08E894F59}"/>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2F0F9DE1-73AF-4D6F-AE13-139BCE3A811C}"/>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611160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36DB-4F9B-4205-9A9D-432D62D4F89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786C0F-C26E-4AD4-B759-85F8197B167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CC5F2B-9C06-46A1-937F-C201A01AD17C}"/>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372C7A0E-C6A9-4B54-BE75-B1D9D774699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48BBF28-BAD1-426B-A7B4-F4FC45A2730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464740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395367" y="953725"/>
            <a:ext cx="11341260" cy="5174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 name="Title 1"/>
          <p:cNvSpPr>
            <a:spLocks noGrp="1"/>
          </p:cNvSpPr>
          <p:nvPr>
            <p:ph type="title"/>
          </p:nvPr>
        </p:nvSpPr>
        <p:spPr>
          <a:xfrm>
            <a:off x="296338" y="205740"/>
            <a:ext cx="11527367" cy="603887"/>
          </a:xfrm>
        </p:spPr>
        <p:txBody>
          <a:bodyPr/>
          <a:lstStyle/>
          <a:p>
            <a:r>
              <a:rPr lang="en-US"/>
              <a:t>Click to edit Master title style</a:t>
            </a:r>
            <a:endParaRPr lang="en-SG"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852334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Section Title">
    <p:bg>
      <p:bgRef idx="1001">
        <a:schemeClr val="bg2"/>
      </p:bgRef>
    </p:bg>
    <p:spTree>
      <p:nvGrpSpPr>
        <p:cNvPr id="1" name=""/>
        <p:cNvGrpSpPr/>
        <p:nvPr/>
      </p:nvGrpSpPr>
      <p:grpSpPr>
        <a:xfrm>
          <a:off x="0" y="0"/>
          <a:ext cx="0" cy="0"/>
          <a:chOff x="0" y="0"/>
          <a:chExt cx="0" cy="0"/>
        </a:xfrm>
      </p:grpSpPr>
      <p:sp>
        <p:nvSpPr>
          <p:cNvPr id="5" name="Title 1"/>
          <p:cNvSpPr>
            <a:spLocks noGrp="1"/>
          </p:cNvSpPr>
          <p:nvPr>
            <p:ph type="ctrTitle"/>
          </p:nvPr>
        </p:nvSpPr>
        <p:spPr>
          <a:xfrm>
            <a:off x="1524000" y="2817019"/>
            <a:ext cx="9144000" cy="1223963"/>
          </a:xfrm>
        </p:spPr>
        <p:txBody>
          <a:bodyPr anchor="ctr">
            <a:normAutofit/>
          </a:bodyPr>
          <a:lstStyle>
            <a:lvl1pPr algn="ctr">
              <a:defRPr sz="4800">
                <a:solidFill>
                  <a:srgbClr val="FA621C"/>
                </a:solidFill>
              </a:defRPr>
            </a:lvl1p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37009057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40AF-40F2-43EF-A424-FBD5620B0B32}"/>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ECD4490-21DB-4A8D-BE3A-5ADB9EBADA3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C0BBF8A-0B5A-49D8-98BB-00CDE5BBFCF6}"/>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588CF7AA-B1E9-49F6-B6DF-7EBF70C4E6A2}"/>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4A429579-92F0-4246-BB4F-B79939A6206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481217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6D6A-CC4E-44A1-A4A0-28734A2F43D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accent5"/>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D58E92C6-9271-4204-B09B-7D8100E26832}"/>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135038-78E8-426D-84BA-837CFFBF34F2}"/>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BE6DF455-D88B-4335-B94C-2BF90A6B16C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FA07994E-119B-47C2-9E8D-D0FBB1D50471}"/>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748103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9442-F3FE-42EA-BEC2-D2F3AE8EFC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D18E17E-267A-419A-A751-7CD8396B0E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703DBF-24FD-45B7-937A-792FF56C92AE}"/>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07C15F3F-569F-4771-B4ED-28DE178FBA97}"/>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86D0A3CB-0305-4CE0-95FE-B92072989BD5}"/>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6867609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tx2"/>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370960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006E-9612-4B5B-B9D6-319842F378CC}"/>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A0239C-3A52-4BA2-9EA7-5153B67D3C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99B155-DC71-4F26-B565-C2E9EBCDE289}"/>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DE48D62-CF83-44B0-8129-54FAF5620D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FA1B36-252F-4195-B8E1-79F816A89818}"/>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2E4A17C-35CC-40ED-BAEF-87D258C51E4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8" name="Footer Placeholder 7">
            <a:extLst>
              <a:ext uri="{FF2B5EF4-FFF2-40B4-BE49-F238E27FC236}">
                <a16:creationId xmlns:a16="http://schemas.microsoft.com/office/drawing/2014/main" id="{00908122-560D-47B4-A7DC-8861A7101DC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3104FF47-6DEE-4889-B131-EC047A70B90F}"/>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393440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587375" y="372519"/>
            <a:ext cx="10515600" cy="535531"/>
          </a:xfrm>
          <a:prstGeom prst="rect">
            <a:avLst/>
          </a:prstGeom>
        </p:spPr>
        <p:txBody>
          <a:bodyPr>
            <a:spAutoFit/>
          </a:bodyPr>
          <a:lstStyle>
            <a:lvl1pPr>
              <a:defRPr sz="3200">
                <a:solidFill>
                  <a:schemeClr val="accent1"/>
                </a:solidFill>
              </a:defRPr>
            </a:lvl1pPr>
          </a:lstStyle>
          <a:p>
            <a:r>
              <a:rPr lang="en-US" dirty="0"/>
              <a:t>Click to edit Master title style</a:t>
            </a:r>
            <a:endParaRPr lang="en-CA" dirty="0"/>
          </a:p>
        </p:txBody>
      </p:sp>
    </p:spTree>
    <p:extLst>
      <p:ext uri="{BB962C8B-B14F-4D97-AF65-F5344CB8AC3E}">
        <p14:creationId xmlns:p14="http://schemas.microsoft.com/office/powerpoint/2010/main" val="3791715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6D6A-CC4E-44A1-A4A0-28734A2F43D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accent5"/>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D58E92C6-9271-4204-B09B-7D8100E26832}"/>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135038-78E8-426D-84BA-837CFFBF34F2}"/>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BE6DF455-D88B-4335-B94C-2BF90A6B16C1}"/>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FA07994E-119B-47C2-9E8D-D0FBB1D50471}"/>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65146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015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FEF-A2DF-4C48-9412-2682A0CE65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AFE8-8664-4B71-80BC-207C5FBD97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FA1BA1-2FD9-49F4-95DE-5FC17F49BE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3D4A3-596C-453B-88A8-149B2C85DAE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86EB692B-7D6E-48CE-BBAE-C85810AB332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7756450-8C2F-4965-BA23-D07B2EC0BCF6}"/>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443870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23-CE78-4485-B704-1D9E5F49590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044A5C3-043E-48FE-ABEF-7D325245CED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90D58DC-2794-4A09-A864-7F4372F8239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D069AC-5355-446D-A0E3-7AEEDA9C1BB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C37A63A0-611D-4848-8878-1F7DB1307B4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8E6008F5-7605-4852-9EA9-CF1955F523F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3975543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88D64-F586-458D-92BC-C918883B8F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D8591A-31B2-4156-A090-46A956FFDCC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788D86-A4CC-4D2E-A24D-6E8B0F5829B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013475D1-4BC7-4134-92FA-5FC08E894F59}"/>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2F0F9DE1-73AF-4D6F-AE13-139BCE3A811C}"/>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389312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36DB-4F9B-4205-9A9D-432D62D4F89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5786C0F-C26E-4AD4-B759-85F8197B167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CC5F2B-9C06-46A1-937F-C201A01AD17C}"/>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372C7A0E-C6A9-4B54-BE75-B1D9D774699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D48BBF28-BAD1-426B-A7B4-F4FC45A2730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517114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395367" y="953725"/>
            <a:ext cx="11341260" cy="5174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2" name="Title 1"/>
          <p:cNvSpPr>
            <a:spLocks noGrp="1"/>
          </p:cNvSpPr>
          <p:nvPr>
            <p:ph type="title"/>
          </p:nvPr>
        </p:nvSpPr>
        <p:spPr>
          <a:xfrm>
            <a:off x="296338" y="205740"/>
            <a:ext cx="11527367" cy="603887"/>
          </a:xfrm>
        </p:spPr>
        <p:txBody>
          <a:bodyPr/>
          <a:lstStyle/>
          <a:p>
            <a:r>
              <a:rPr lang="en-US"/>
              <a:t>Click to edit Master title style</a:t>
            </a:r>
            <a:endParaRPr lang="en-SG"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31218635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ction Title">
    <p:bg>
      <p:bgRef idx="1001">
        <a:schemeClr val="bg2"/>
      </p:bgRef>
    </p:bg>
    <p:spTree>
      <p:nvGrpSpPr>
        <p:cNvPr id="1" name=""/>
        <p:cNvGrpSpPr/>
        <p:nvPr/>
      </p:nvGrpSpPr>
      <p:grpSpPr>
        <a:xfrm>
          <a:off x="0" y="0"/>
          <a:ext cx="0" cy="0"/>
          <a:chOff x="0" y="0"/>
          <a:chExt cx="0" cy="0"/>
        </a:xfrm>
      </p:grpSpPr>
      <p:sp>
        <p:nvSpPr>
          <p:cNvPr id="5" name="Title 1"/>
          <p:cNvSpPr>
            <a:spLocks noGrp="1"/>
          </p:cNvSpPr>
          <p:nvPr>
            <p:ph type="ctrTitle"/>
          </p:nvPr>
        </p:nvSpPr>
        <p:spPr>
          <a:xfrm>
            <a:off x="1524000" y="2817019"/>
            <a:ext cx="9144000" cy="1223963"/>
          </a:xfrm>
        </p:spPr>
        <p:txBody>
          <a:bodyPr anchor="ctr">
            <a:normAutofit/>
          </a:bodyPr>
          <a:lstStyle>
            <a:lvl1pPr algn="ctr">
              <a:defRPr sz="4800">
                <a:solidFill>
                  <a:srgbClr val="FA621C"/>
                </a:solidFill>
              </a:defRPr>
            </a:lvl1pPr>
          </a:lstStyle>
          <a:p>
            <a:r>
              <a:rPr lang="en-US" dirty="0"/>
              <a:t>Click to edit Master title style</a:t>
            </a:r>
            <a:endParaRPr lang="en-CA" dirty="0"/>
          </a:p>
        </p:txBody>
      </p:sp>
    </p:spTree>
    <p:custDataLst>
      <p:tags r:id="rId1"/>
    </p:custDataLst>
    <p:extLst>
      <p:ext uri="{BB962C8B-B14F-4D97-AF65-F5344CB8AC3E}">
        <p14:creationId xmlns:p14="http://schemas.microsoft.com/office/powerpoint/2010/main" val="8345688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9442-F3FE-42EA-BEC2-D2F3AE8EFC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D18E17E-267A-419A-A751-7CD8396B0E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703DBF-24FD-45B7-937A-792FF56C92AE}"/>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5" name="Footer Placeholder 4">
            <a:extLst>
              <a:ext uri="{FF2B5EF4-FFF2-40B4-BE49-F238E27FC236}">
                <a16:creationId xmlns:a16="http://schemas.microsoft.com/office/drawing/2014/main" id="{07C15F3F-569F-4771-B4ED-28DE178FBA97}"/>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86D0A3CB-0305-4CE0-95FE-B92072989BD5}"/>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58966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A341-B8F9-4F43-90EB-DAB7AC41EEE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tx2"/>
                </a:solidFill>
              </a:defRPr>
            </a:lvl1pPr>
          </a:lstStyle>
          <a:p>
            <a:r>
              <a:rPr lang="en-US" dirty="0"/>
              <a:t>Click to edit Master title style</a:t>
            </a:r>
            <a:endParaRPr lang="en-CA" dirty="0"/>
          </a:p>
        </p:txBody>
      </p:sp>
      <p:sp>
        <p:nvSpPr>
          <p:cNvPr id="3" name="Content Placeholder 2">
            <a:extLst>
              <a:ext uri="{FF2B5EF4-FFF2-40B4-BE49-F238E27FC236}">
                <a16:creationId xmlns:a16="http://schemas.microsoft.com/office/drawing/2014/main" id="{04A01F5F-0DF9-4874-AA60-D190F80237D5}"/>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0B2CE84-6341-4CFB-BAAF-2A291FA95BB0}"/>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3B162D3-56E3-4E93-85D5-153F71D577DD}"/>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51C90F25-5305-42D3-8116-216331EB72A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A64D5B12-F0FB-4481-9949-C531D66A3CA7}"/>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34424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006E-9612-4B5B-B9D6-319842F378CC}"/>
              </a:ext>
            </a:extLst>
          </p:cNvPr>
          <p:cNvSpPr>
            <a:spLocks noGrp="1"/>
          </p:cNvSpPr>
          <p:nvPr>
            <p:ph type="title"/>
          </p:nvPr>
        </p:nvSpPr>
        <p:spPr>
          <a:xfrm>
            <a:off x="839788" y="365125"/>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EA0239C-3A52-4BA2-9EA7-5153B67D3C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99B155-DC71-4F26-B565-C2E9EBCDE289}"/>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5DE48D62-CF83-44B0-8129-54FAF5620D5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FA1B36-252F-4195-B8E1-79F816A89818}"/>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2E4A17C-35CC-40ED-BAEF-87D258C51E4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8" name="Footer Placeholder 7">
            <a:extLst>
              <a:ext uri="{FF2B5EF4-FFF2-40B4-BE49-F238E27FC236}">
                <a16:creationId xmlns:a16="http://schemas.microsoft.com/office/drawing/2014/main" id="{00908122-560D-47B4-A7DC-8861A7101DC4}"/>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9" name="Slide Number Placeholder 8">
            <a:extLst>
              <a:ext uri="{FF2B5EF4-FFF2-40B4-BE49-F238E27FC236}">
                <a16:creationId xmlns:a16="http://schemas.microsoft.com/office/drawing/2014/main" id="{3104FF47-6DEE-4889-B131-EC047A70B90F}"/>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2194107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0E0F-B29B-440D-9283-D8598F0CB403}"/>
              </a:ext>
            </a:extLst>
          </p:cNvPr>
          <p:cNvSpPr>
            <a:spLocks noGrp="1"/>
          </p:cNvSpPr>
          <p:nvPr>
            <p:ph type="title"/>
          </p:nvPr>
        </p:nvSpPr>
        <p:spPr>
          <a:xfrm>
            <a:off x="838200" y="365125"/>
            <a:ext cx="10515600" cy="535531"/>
          </a:xfrm>
          <a:prstGeom prst="rect">
            <a:avLst/>
          </a:prstGeom>
        </p:spPr>
        <p:txBody>
          <a:bodyPr>
            <a:spAutoFit/>
          </a:bodyPr>
          <a:lstStyle>
            <a:lvl1pPr>
              <a:defRPr sz="3200">
                <a:solidFill>
                  <a:schemeClr val="tx2"/>
                </a:solidFill>
              </a:defRPr>
            </a:lvl1pPr>
          </a:lstStyle>
          <a:p>
            <a:r>
              <a:rPr lang="en-US"/>
              <a:t>Click to edit Master title style</a:t>
            </a:r>
            <a:endParaRPr lang="en-CA"/>
          </a:p>
        </p:txBody>
      </p:sp>
      <p:sp>
        <p:nvSpPr>
          <p:cNvPr id="3" name="Date Placeholder 2">
            <a:extLst>
              <a:ext uri="{FF2B5EF4-FFF2-40B4-BE49-F238E27FC236}">
                <a16:creationId xmlns:a16="http://schemas.microsoft.com/office/drawing/2014/main" id="{A414BA7D-30C1-46F5-BEF7-7439FCABE545}"/>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4" name="Footer Placeholder 3">
            <a:extLst>
              <a:ext uri="{FF2B5EF4-FFF2-40B4-BE49-F238E27FC236}">
                <a16:creationId xmlns:a16="http://schemas.microsoft.com/office/drawing/2014/main" id="{AA752371-6651-4329-A58C-F304DCF9FED5}"/>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5" name="Slide Number Placeholder 4">
            <a:extLst>
              <a:ext uri="{FF2B5EF4-FFF2-40B4-BE49-F238E27FC236}">
                <a16:creationId xmlns:a16="http://schemas.microsoft.com/office/drawing/2014/main" id="{89A60464-FE22-44D9-B5FE-BCB2C2BE541A}"/>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90985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E90328-A974-4313-AFB3-C15257D9F0D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3" name="Footer Placeholder 2">
            <a:extLst>
              <a:ext uri="{FF2B5EF4-FFF2-40B4-BE49-F238E27FC236}">
                <a16:creationId xmlns:a16="http://schemas.microsoft.com/office/drawing/2014/main" id="{174B9563-8E55-4466-9900-A84767B2300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0E3844D0-7ED2-4EA9-BAE9-FAAD7C8B797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29539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AFEF-A2DF-4C48-9412-2682A0CE65C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C9BAFE8-8664-4B71-80BC-207C5FBD97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FFA1BA1-2FD9-49F4-95DE-5FC17F49BE1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43D4A3-596C-453B-88A8-149B2C85DAE0}"/>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86EB692B-7D6E-48CE-BBAE-C85810AB332A}"/>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C7756450-8C2F-4965-BA23-D07B2EC0BCF6}"/>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963193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4423-CE78-4485-B704-1D9E5F49590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044A5C3-043E-48FE-ABEF-7D325245CED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490D58DC-2794-4A09-A864-7F4372F8239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D069AC-5355-446D-A0E3-7AEEDA9C1BB9}"/>
              </a:ext>
            </a:extLst>
          </p:cNvPr>
          <p:cNvSpPr>
            <a:spLocks noGrp="1"/>
          </p:cNvSpPr>
          <p:nvPr>
            <p:ph type="dt" sz="half" idx="10"/>
          </p:nvPr>
        </p:nvSpPr>
        <p:spPr>
          <a:xfrm>
            <a:off x="838200" y="6356350"/>
            <a:ext cx="2743200" cy="365125"/>
          </a:xfrm>
          <a:prstGeom prst="rect">
            <a:avLst/>
          </a:prstGeom>
        </p:spPr>
        <p:txBody>
          <a:bodyPr/>
          <a:lstStyle/>
          <a:p>
            <a:fld id="{349B1BB6-17BA-48C2-8395-62EAB74B79B4}" type="datetimeFigureOut">
              <a:rPr lang="en-CA" smtClean="0"/>
              <a:t>2020-06-08</a:t>
            </a:fld>
            <a:endParaRPr lang="en-CA"/>
          </a:p>
        </p:txBody>
      </p:sp>
      <p:sp>
        <p:nvSpPr>
          <p:cNvPr id="6" name="Footer Placeholder 5">
            <a:extLst>
              <a:ext uri="{FF2B5EF4-FFF2-40B4-BE49-F238E27FC236}">
                <a16:creationId xmlns:a16="http://schemas.microsoft.com/office/drawing/2014/main" id="{C37A63A0-611D-4848-8878-1F7DB1307B48}"/>
              </a:ext>
            </a:extLst>
          </p:cNvPr>
          <p:cNvSpPr>
            <a:spLocks noGrp="1"/>
          </p:cNvSpPr>
          <p:nvPr>
            <p:ph type="ftr" sz="quarter" idx="11"/>
          </p:nvPr>
        </p:nvSpPr>
        <p:spPr>
          <a:xfrm>
            <a:off x="4038600" y="6356350"/>
            <a:ext cx="4114800" cy="365125"/>
          </a:xfrm>
          <a:prstGeom prst="rect">
            <a:avLst/>
          </a:prstGeom>
        </p:spPr>
        <p:txBody>
          <a:bodyPr/>
          <a:lstStyle/>
          <a:p>
            <a:endParaRPr lang="en-CA"/>
          </a:p>
        </p:txBody>
      </p:sp>
      <p:sp>
        <p:nvSpPr>
          <p:cNvPr id="7" name="Slide Number Placeholder 6">
            <a:extLst>
              <a:ext uri="{FF2B5EF4-FFF2-40B4-BE49-F238E27FC236}">
                <a16:creationId xmlns:a16="http://schemas.microsoft.com/office/drawing/2014/main" id="{8E6008F5-7605-4852-9EA9-CF1955F523F8}"/>
              </a:ext>
            </a:extLst>
          </p:cNvPr>
          <p:cNvSpPr>
            <a:spLocks noGrp="1"/>
          </p:cNvSpPr>
          <p:nvPr>
            <p:ph type="sldNum" sz="quarter" idx="12"/>
          </p:nvPr>
        </p:nvSpPr>
        <p:spPr>
          <a:xfrm>
            <a:off x="8610600" y="6356350"/>
            <a:ext cx="2743200" cy="365125"/>
          </a:xfrm>
          <a:prstGeom prst="rect">
            <a:avLst/>
          </a:prstGeom>
        </p:spPr>
        <p:txBody>
          <a:bodyPr/>
          <a:lstStyle/>
          <a:p>
            <a:fld id="{80776354-5974-40A5-B41E-AD4171BFCBDF}" type="slidenum">
              <a:rPr lang="en-CA" smtClean="0"/>
              <a:t>‹#›</a:t>
            </a:fld>
            <a:endParaRPr lang="en-CA"/>
          </a:p>
        </p:txBody>
      </p:sp>
    </p:spTree>
    <p:extLst>
      <p:ext uri="{BB962C8B-B14F-4D97-AF65-F5344CB8AC3E}">
        <p14:creationId xmlns:p14="http://schemas.microsoft.com/office/powerpoint/2010/main" val="103250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www.corporatefinanceinstitute.com/"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hyperlink" Target="http://www.corporatefinanceinstitute.com/" TargetMode="Externa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0931B-36FA-41C1-847D-06627B30DE0A}"/>
              </a:ext>
            </a:extLst>
          </p:cNvPr>
          <p:cNvSpPr txBox="1"/>
          <p:nvPr userDrawn="1"/>
        </p:nvSpPr>
        <p:spPr>
          <a:xfrm>
            <a:off x="0" y="6611779"/>
            <a:ext cx="2894549" cy="246221"/>
          </a:xfrm>
          <a:prstGeom prst="rect">
            <a:avLst/>
          </a:prstGeom>
          <a:noFill/>
        </p:spPr>
        <p:txBody>
          <a:bodyPr wrap="square" rtlCol="0">
            <a:spAutoFit/>
          </a:bodyPr>
          <a:lstStyle/>
          <a:p>
            <a:r>
              <a:rPr lang="en-CA" sz="1000" u="sng" dirty="0">
                <a:solidFill>
                  <a:schemeClr val="accent5"/>
                </a:solidFill>
                <a:hlinkClick r:id="rId15"/>
              </a:rPr>
              <a:t>www.corporatefinanceinstitute.com</a:t>
            </a:r>
            <a:endParaRPr lang="en-CA" sz="1000" u="sng" dirty="0">
              <a:solidFill>
                <a:schemeClr val="accent5"/>
              </a:solidFill>
            </a:endParaRPr>
          </a:p>
        </p:txBody>
      </p:sp>
      <p:pic>
        <p:nvPicPr>
          <p:cNvPr id="6" name="Picture 5" descr="A picture containing clipart&#10;&#10;Description generated with high confidence">
            <a:extLst>
              <a:ext uri="{FF2B5EF4-FFF2-40B4-BE49-F238E27FC236}">
                <a16:creationId xmlns:a16="http://schemas.microsoft.com/office/drawing/2014/main" id="{34F30C92-CD4D-48B9-B955-C864C815978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61986" y="6501919"/>
            <a:ext cx="979564" cy="316540"/>
          </a:xfrm>
          <a:prstGeom prst="rect">
            <a:avLst/>
          </a:prstGeom>
        </p:spPr>
      </p:pic>
    </p:spTree>
    <p:extLst>
      <p:ext uri="{BB962C8B-B14F-4D97-AF65-F5344CB8AC3E}">
        <p14:creationId xmlns:p14="http://schemas.microsoft.com/office/powerpoint/2010/main" val="1658913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80931B-36FA-41C1-847D-06627B30DE0A}"/>
              </a:ext>
            </a:extLst>
          </p:cNvPr>
          <p:cNvSpPr txBox="1"/>
          <p:nvPr userDrawn="1"/>
        </p:nvSpPr>
        <p:spPr>
          <a:xfrm>
            <a:off x="0" y="6611779"/>
            <a:ext cx="2894549" cy="246221"/>
          </a:xfrm>
          <a:prstGeom prst="rect">
            <a:avLst/>
          </a:prstGeom>
          <a:noFill/>
        </p:spPr>
        <p:txBody>
          <a:bodyPr wrap="square" rtlCol="0">
            <a:spAutoFit/>
          </a:bodyPr>
          <a:lstStyle/>
          <a:p>
            <a:r>
              <a:rPr lang="en-CA" sz="1000" u="sng" dirty="0">
                <a:solidFill>
                  <a:schemeClr val="accent5"/>
                </a:solidFill>
                <a:hlinkClick r:id="rId15"/>
              </a:rPr>
              <a:t>www.corporatefinanceinstitute.com</a:t>
            </a:r>
            <a:endParaRPr lang="en-CA" sz="1000" u="sng" dirty="0">
              <a:solidFill>
                <a:schemeClr val="accent5"/>
              </a:solidFill>
            </a:endParaRPr>
          </a:p>
        </p:txBody>
      </p:sp>
      <p:pic>
        <p:nvPicPr>
          <p:cNvPr id="6" name="Picture 5" descr="A picture containing clipart&#10;&#10;Description generated with high confidence">
            <a:extLst>
              <a:ext uri="{FF2B5EF4-FFF2-40B4-BE49-F238E27FC236}">
                <a16:creationId xmlns:a16="http://schemas.microsoft.com/office/drawing/2014/main" id="{34F30C92-CD4D-48B9-B955-C864C815978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161986" y="6501919"/>
            <a:ext cx="979564" cy="316540"/>
          </a:xfrm>
          <a:prstGeom prst="rect">
            <a:avLst/>
          </a:prstGeom>
        </p:spPr>
      </p:pic>
      <p:cxnSp>
        <p:nvCxnSpPr>
          <p:cNvPr id="3" name="Straight Connector 2">
            <a:extLst>
              <a:ext uri="{FF2B5EF4-FFF2-40B4-BE49-F238E27FC236}">
                <a16:creationId xmlns:a16="http://schemas.microsoft.com/office/drawing/2014/main" id="{556AB45B-FFB2-47C6-A5B8-8EDB710458B2}"/>
              </a:ext>
            </a:extLst>
          </p:cNvPr>
          <p:cNvCxnSpPr/>
          <p:nvPr userDrawn="1"/>
        </p:nvCxnSpPr>
        <p:spPr>
          <a:xfrm>
            <a:off x="0" y="1010573"/>
            <a:ext cx="1702676"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604659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370" userDrawn="1">
          <p15:clr>
            <a:srgbClr val="F26B43"/>
          </p15:clr>
        </p15:guide>
        <p15:guide id="3" orient="horz" pos="6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19.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6.emf"/><Relationship Id="rId5" Type="http://schemas.openxmlformats.org/officeDocument/2006/relationships/image" Target="../media/image75.png"/><Relationship Id="rId4" Type="http://schemas.openxmlformats.org/officeDocument/2006/relationships/image" Target="../media/image74.jpeg"/></Relationships>
</file>

<file path=ppt/slides/_rels/slide46.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5.png"/><Relationship Id="rId7" Type="http://schemas.openxmlformats.org/officeDocument/2006/relationships/image" Target="../media/image80.jpg"/><Relationship Id="rId12"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79.jpg"/><Relationship Id="rId11" Type="http://schemas.openxmlformats.org/officeDocument/2006/relationships/hyperlink" Target="http://pages.stern.nyu.edu/~adamodar/New_Home_Page/datafile/vebitda.html" TargetMode="External"/><Relationship Id="rId5" Type="http://schemas.openxmlformats.org/officeDocument/2006/relationships/image" Target="../media/image78.jpeg"/><Relationship Id="rId10" Type="http://schemas.openxmlformats.org/officeDocument/2006/relationships/image" Target="../media/image83.jpg"/><Relationship Id="rId4" Type="http://schemas.openxmlformats.org/officeDocument/2006/relationships/image" Target="../media/image77.png"/><Relationship Id="rId9" Type="http://schemas.openxmlformats.org/officeDocument/2006/relationships/image" Target="../media/image82.jp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a:xfrm>
            <a:off x="1701800" y="3866885"/>
            <a:ext cx="8788400" cy="1223963"/>
          </a:xfrm>
        </p:spPr>
        <p:txBody>
          <a:bodyPr>
            <a:normAutofit fontScale="90000"/>
          </a:bodyPr>
          <a:lstStyle/>
          <a:p>
            <a:r>
              <a:rPr lang="en-CA" dirty="0">
                <a:solidFill>
                  <a:schemeClr val="accent2"/>
                </a:solidFill>
              </a:rPr>
              <a:t>Investment Banking Pitchbook Template</a:t>
            </a:r>
            <a:endParaRPr lang="en-CA" dirty="0"/>
          </a:p>
        </p:txBody>
      </p:sp>
      <p:pic>
        <p:nvPicPr>
          <p:cNvPr id="5" name="Picture 4">
            <a:extLst>
              <a:ext uri="{FF2B5EF4-FFF2-40B4-BE49-F238E27FC236}">
                <a16:creationId xmlns:a16="http://schemas.microsoft.com/office/drawing/2014/main" id="{092B69C8-2612-47F1-BB82-2B633157F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40" y="1589080"/>
            <a:ext cx="3453120" cy="1070789"/>
          </a:xfrm>
          <a:prstGeom prst="rect">
            <a:avLst/>
          </a:prstGeom>
        </p:spPr>
      </p:pic>
      <p:pic>
        <p:nvPicPr>
          <p:cNvPr id="1026" name="Picture 2" descr="KEREVİTAŞ, TÜRKİYE'NİN HALKA AÇIK EN BÜYÜK İKİNCİ GIDA ŞİRKETİ ...">
            <a:extLst>
              <a:ext uri="{FF2B5EF4-FFF2-40B4-BE49-F238E27FC236}">
                <a16:creationId xmlns:a16="http://schemas.microsoft.com/office/drawing/2014/main" id="{FEC2DB54-FD81-4E32-8039-DF6F96B93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9038"/>
            <a:ext cx="12192000" cy="4479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25F34C-03CD-46A0-9E09-12C4A607E5EE}"/>
              </a:ext>
            </a:extLst>
          </p:cNvPr>
          <p:cNvPicPr>
            <a:picLocks noChangeAspect="1"/>
          </p:cNvPicPr>
          <p:nvPr/>
        </p:nvPicPr>
        <p:blipFill>
          <a:blip r:embed="rId4"/>
          <a:stretch>
            <a:fillRect/>
          </a:stretch>
        </p:blipFill>
        <p:spPr>
          <a:xfrm>
            <a:off x="4975" y="0"/>
            <a:ext cx="12285945" cy="6858000"/>
          </a:xfrm>
          <a:prstGeom prst="rect">
            <a:avLst/>
          </a:prstGeom>
        </p:spPr>
      </p:pic>
      <p:sp>
        <p:nvSpPr>
          <p:cNvPr id="7" name="Rectangle 6">
            <a:extLst>
              <a:ext uri="{FF2B5EF4-FFF2-40B4-BE49-F238E27FC236}">
                <a16:creationId xmlns:a16="http://schemas.microsoft.com/office/drawing/2014/main" id="{DBC44CF6-847B-48C7-8459-1684FE1EB121}"/>
              </a:ext>
            </a:extLst>
          </p:cNvPr>
          <p:cNvSpPr/>
          <p:nvPr/>
        </p:nvSpPr>
        <p:spPr bwMode="auto">
          <a:xfrm>
            <a:off x="0" y="3904593"/>
            <a:ext cx="5047731" cy="1015663"/>
          </a:xfrm>
          <a:prstGeom prst="rect">
            <a:avLst/>
          </a:prstGeom>
          <a:solidFill>
            <a:srgbClr val="132E57"/>
          </a:solid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sz="3000" b="1" dirty="0">
                <a:latin typeface="+mj-lt"/>
                <a:ea typeface="ＭＳ Ｐゴシック" pitchFamily="34" charset="-128"/>
              </a:rPr>
              <a:t>COMPANY ANALYSIS &amp; VALUATION</a:t>
            </a:r>
            <a:endParaRPr lang="en-US" sz="3000" b="1" dirty="0">
              <a:latin typeface="+mj-lt"/>
              <a:ea typeface="ＭＳ Ｐゴシック" pitchFamily="34" charset="-128"/>
            </a:endParaRPr>
          </a:p>
        </p:txBody>
      </p:sp>
    </p:spTree>
    <p:extLst>
      <p:ext uri="{BB962C8B-B14F-4D97-AF65-F5344CB8AC3E}">
        <p14:creationId xmlns:p14="http://schemas.microsoft.com/office/powerpoint/2010/main" val="425224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16EF-BE45-478D-9F13-DE8686A1C09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3AD4F1C-6981-4C3D-A603-1ECE0A88AA73}"/>
              </a:ext>
            </a:extLst>
          </p:cNvPr>
          <p:cNvPicPr>
            <a:picLocks noChangeAspect="1"/>
          </p:cNvPicPr>
          <p:nvPr/>
        </p:nvPicPr>
        <p:blipFill>
          <a:blip r:embed="rId2"/>
          <a:stretch>
            <a:fillRect/>
          </a:stretch>
        </p:blipFill>
        <p:spPr>
          <a:xfrm>
            <a:off x="0" y="228650"/>
            <a:ext cx="12075736" cy="6629350"/>
          </a:xfrm>
          <a:prstGeom prst="rect">
            <a:avLst/>
          </a:prstGeom>
        </p:spPr>
      </p:pic>
      <p:sp>
        <p:nvSpPr>
          <p:cNvPr id="4" name="TextBox 3">
            <a:extLst>
              <a:ext uri="{FF2B5EF4-FFF2-40B4-BE49-F238E27FC236}">
                <a16:creationId xmlns:a16="http://schemas.microsoft.com/office/drawing/2014/main" id="{46E05401-BB54-40D0-8D03-DB543532E3F3}"/>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Oil</a:t>
            </a:r>
            <a:r>
              <a:rPr lang="tr-TR" altLang="zh-CN" sz="1100" b="1" dirty="0">
                <a:solidFill>
                  <a:schemeClr val="bg1"/>
                </a:solidFill>
              </a:rPr>
              <a:t> &amp; Margarine </a:t>
            </a:r>
            <a:r>
              <a:rPr lang="tr-TR" altLang="zh-CN" sz="1100" b="1" dirty="0" err="1">
                <a:solidFill>
                  <a:schemeClr val="bg1"/>
                </a:solidFill>
              </a:rPr>
              <a:t>Products</a:t>
            </a:r>
            <a:endParaRPr lang="en-US" altLang="zh-CN" sz="1100" b="1" dirty="0">
              <a:solidFill>
                <a:schemeClr val="bg1"/>
              </a:solidFill>
            </a:endParaRPr>
          </a:p>
        </p:txBody>
      </p:sp>
      <p:sp>
        <p:nvSpPr>
          <p:cNvPr id="5" name="TextBox 4">
            <a:extLst>
              <a:ext uri="{FF2B5EF4-FFF2-40B4-BE49-F238E27FC236}">
                <a16:creationId xmlns:a16="http://schemas.microsoft.com/office/drawing/2014/main" id="{60B29AEC-A620-4333-8B1E-A6E1909308F5}"/>
              </a:ext>
            </a:extLst>
          </p:cNvPr>
          <p:cNvSpPr txBox="1"/>
          <p:nvPr/>
        </p:nvSpPr>
        <p:spPr>
          <a:xfrm>
            <a:off x="-1889" y="6680670"/>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2632637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9691-EF1D-4B09-8842-C2BBD5DA130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C0E2F72-796D-49C3-BF95-912AB68B5731}"/>
              </a:ext>
            </a:extLst>
          </p:cNvPr>
          <p:cNvPicPr>
            <a:picLocks noChangeAspect="1"/>
          </p:cNvPicPr>
          <p:nvPr/>
        </p:nvPicPr>
        <p:blipFill>
          <a:blip r:embed="rId2"/>
          <a:stretch>
            <a:fillRect/>
          </a:stretch>
        </p:blipFill>
        <p:spPr>
          <a:xfrm>
            <a:off x="0" y="335993"/>
            <a:ext cx="12009748" cy="6522007"/>
          </a:xfrm>
          <a:prstGeom prst="rect">
            <a:avLst/>
          </a:prstGeom>
        </p:spPr>
      </p:pic>
      <p:sp>
        <p:nvSpPr>
          <p:cNvPr id="4" name="TextBox 3">
            <a:extLst>
              <a:ext uri="{FF2B5EF4-FFF2-40B4-BE49-F238E27FC236}">
                <a16:creationId xmlns:a16="http://schemas.microsoft.com/office/drawing/2014/main" id="{6B911296-DFD9-4F59-835B-456A986C4BE3}"/>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Oil</a:t>
            </a:r>
            <a:r>
              <a:rPr lang="tr-TR" altLang="zh-CN" sz="1100" b="1" dirty="0">
                <a:solidFill>
                  <a:schemeClr val="bg1"/>
                </a:solidFill>
              </a:rPr>
              <a:t> &amp; Margarine </a:t>
            </a:r>
            <a:r>
              <a:rPr lang="tr-TR" altLang="zh-CN" sz="1100" b="1" dirty="0" err="1">
                <a:solidFill>
                  <a:schemeClr val="bg1"/>
                </a:solidFill>
              </a:rPr>
              <a:t>Products</a:t>
            </a:r>
            <a:endParaRPr lang="en-US" altLang="zh-CN" sz="1100" b="1" dirty="0">
              <a:solidFill>
                <a:schemeClr val="bg1"/>
              </a:solidFill>
            </a:endParaRPr>
          </a:p>
        </p:txBody>
      </p:sp>
      <p:sp>
        <p:nvSpPr>
          <p:cNvPr id="5" name="TextBox 4">
            <a:extLst>
              <a:ext uri="{FF2B5EF4-FFF2-40B4-BE49-F238E27FC236}">
                <a16:creationId xmlns:a16="http://schemas.microsoft.com/office/drawing/2014/main" id="{8D533F67-1F0F-41C5-AFB2-E4A1B616B164}"/>
              </a:ext>
            </a:extLst>
          </p:cNvPr>
          <p:cNvSpPr txBox="1"/>
          <p:nvPr/>
        </p:nvSpPr>
        <p:spPr>
          <a:xfrm>
            <a:off x="-1889" y="6680670"/>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132368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9265D-CD6F-44B2-AB8A-E1819EFE55B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B3EFCA9-0448-4C04-8FFB-9ADE07C59909}"/>
              </a:ext>
            </a:extLst>
          </p:cNvPr>
          <p:cNvPicPr>
            <a:picLocks noChangeAspect="1"/>
          </p:cNvPicPr>
          <p:nvPr/>
        </p:nvPicPr>
        <p:blipFill>
          <a:blip r:embed="rId2"/>
          <a:stretch>
            <a:fillRect/>
          </a:stretch>
        </p:blipFill>
        <p:spPr>
          <a:xfrm>
            <a:off x="0" y="372520"/>
            <a:ext cx="12265019" cy="6485480"/>
          </a:xfrm>
          <a:prstGeom prst="rect">
            <a:avLst/>
          </a:prstGeom>
        </p:spPr>
      </p:pic>
      <p:sp>
        <p:nvSpPr>
          <p:cNvPr id="4" name="TextBox 3">
            <a:extLst>
              <a:ext uri="{FF2B5EF4-FFF2-40B4-BE49-F238E27FC236}">
                <a16:creationId xmlns:a16="http://schemas.microsoft.com/office/drawing/2014/main" id="{924AF361-D661-4797-AD63-14015BF51684}"/>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Oil</a:t>
            </a:r>
            <a:r>
              <a:rPr lang="tr-TR" altLang="zh-CN" sz="1100" b="1" dirty="0">
                <a:solidFill>
                  <a:schemeClr val="bg1"/>
                </a:solidFill>
              </a:rPr>
              <a:t> &amp; Margarine </a:t>
            </a:r>
            <a:r>
              <a:rPr lang="tr-TR" altLang="zh-CN" sz="1100" b="1" dirty="0" err="1">
                <a:solidFill>
                  <a:schemeClr val="bg1"/>
                </a:solidFill>
              </a:rPr>
              <a:t>Products</a:t>
            </a:r>
            <a:endParaRPr lang="en-US" altLang="zh-CN" sz="1100" b="1" dirty="0">
              <a:solidFill>
                <a:schemeClr val="bg1"/>
              </a:solidFill>
            </a:endParaRPr>
          </a:p>
        </p:txBody>
      </p:sp>
      <p:sp>
        <p:nvSpPr>
          <p:cNvPr id="5" name="TextBox 4">
            <a:extLst>
              <a:ext uri="{FF2B5EF4-FFF2-40B4-BE49-F238E27FC236}">
                <a16:creationId xmlns:a16="http://schemas.microsoft.com/office/drawing/2014/main" id="{5FED211D-5E9F-49AF-9E0D-AC33B7F60251}"/>
              </a:ext>
            </a:extLst>
          </p:cNvPr>
          <p:cNvSpPr txBox="1"/>
          <p:nvPr/>
        </p:nvSpPr>
        <p:spPr>
          <a:xfrm>
            <a:off x="-1889" y="6661816"/>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2379100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9927-527D-43E1-8385-B3E08B6F846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894745D-1850-424F-8ED1-C56CC0D899E9}"/>
              </a:ext>
            </a:extLst>
          </p:cNvPr>
          <p:cNvPicPr>
            <a:picLocks noChangeAspect="1"/>
          </p:cNvPicPr>
          <p:nvPr/>
        </p:nvPicPr>
        <p:blipFill>
          <a:blip r:embed="rId2"/>
          <a:stretch>
            <a:fillRect/>
          </a:stretch>
        </p:blipFill>
        <p:spPr>
          <a:xfrm>
            <a:off x="1" y="372519"/>
            <a:ext cx="12066308" cy="6565769"/>
          </a:xfrm>
          <a:prstGeom prst="rect">
            <a:avLst/>
          </a:prstGeom>
        </p:spPr>
      </p:pic>
      <p:sp>
        <p:nvSpPr>
          <p:cNvPr id="4" name="TextBox 3">
            <a:extLst>
              <a:ext uri="{FF2B5EF4-FFF2-40B4-BE49-F238E27FC236}">
                <a16:creationId xmlns:a16="http://schemas.microsoft.com/office/drawing/2014/main" id="{443DC0D3-C77D-4BB5-B8FC-FF980F03E9F9}"/>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Oil</a:t>
            </a:r>
            <a:r>
              <a:rPr lang="tr-TR" altLang="zh-CN" sz="1100" b="1" dirty="0">
                <a:solidFill>
                  <a:schemeClr val="bg1"/>
                </a:solidFill>
              </a:rPr>
              <a:t> &amp; Margarine </a:t>
            </a:r>
            <a:r>
              <a:rPr lang="tr-TR" altLang="zh-CN" sz="1100" b="1" dirty="0" err="1">
                <a:solidFill>
                  <a:schemeClr val="bg1"/>
                </a:solidFill>
              </a:rPr>
              <a:t>Products</a:t>
            </a:r>
            <a:endParaRPr lang="en-US" altLang="zh-CN" sz="1100" b="1" dirty="0">
              <a:solidFill>
                <a:schemeClr val="bg1"/>
              </a:solidFill>
            </a:endParaRPr>
          </a:p>
        </p:txBody>
      </p:sp>
      <p:sp>
        <p:nvSpPr>
          <p:cNvPr id="5" name="TextBox 4">
            <a:extLst>
              <a:ext uri="{FF2B5EF4-FFF2-40B4-BE49-F238E27FC236}">
                <a16:creationId xmlns:a16="http://schemas.microsoft.com/office/drawing/2014/main" id="{4F87FA37-F2A4-4F28-965A-5944CF4CC191}"/>
              </a:ext>
            </a:extLst>
          </p:cNvPr>
          <p:cNvSpPr txBox="1"/>
          <p:nvPr/>
        </p:nvSpPr>
        <p:spPr>
          <a:xfrm>
            <a:off x="-1889" y="6661816"/>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1081574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ED90D1-85B4-4802-BCDB-57353B823F37}"/>
              </a:ext>
            </a:extLst>
          </p:cNvPr>
          <p:cNvPicPr>
            <a:picLocks noChangeAspect="1"/>
          </p:cNvPicPr>
          <p:nvPr/>
        </p:nvPicPr>
        <p:blipFill>
          <a:blip r:embed="rId2"/>
          <a:stretch>
            <a:fillRect/>
          </a:stretch>
        </p:blipFill>
        <p:spPr>
          <a:xfrm>
            <a:off x="0" y="372519"/>
            <a:ext cx="12192000" cy="6488558"/>
          </a:xfrm>
          <a:prstGeom prst="rect">
            <a:avLst/>
          </a:prstGeom>
        </p:spPr>
      </p:pic>
      <p:sp>
        <p:nvSpPr>
          <p:cNvPr id="7" name="TextBox 6">
            <a:extLst>
              <a:ext uri="{FF2B5EF4-FFF2-40B4-BE49-F238E27FC236}">
                <a16:creationId xmlns:a16="http://schemas.microsoft.com/office/drawing/2014/main" id="{4B8D7EC0-EA30-4AE0-804E-3C411E34A48E}"/>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a:solidFill>
                  <a:schemeClr val="bg1"/>
                </a:solidFill>
              </a:rPr>
              <a:t>General </a:t>
            </a:r>
            <a:r>
              <a:rPr lang="tr-TR" altLang="zh-CN" sz="1100" b="1" dirty="0" err="1">
                <a:solidFill>
                  <a:schemeClr val="bg1"/>
                </a:solidFill>
              </a:rPr>
              <a:t>Overview</a:t>
            </a:r>
            <a:endParaRPr lang="en-US" altLang="zh-CN" sz="1100" b="1" dirty="0">
              <a:solidFill>
                <a:schemeClr val="bg1"/>
              </a:solidFill>
            </a:endParaRPr>
          </a:p>
        </p:txBody>
      </p:sp>
      <p:sp>
        <p:nvSpPr>
          <p:cNvPr id="4" name="TextBox 3">
            <a:extLst>
              <a:ext uri="{FF2B5EF4-FFF2-40B4-BE49-F238E27FC236}">
                <a16:creationId xmlns:a16="http://schemas.microsoft.com/office/drawing/2014/main" id="{C26F207A-0331-4639-AC77-9CB4A8841CEE}"/>
              </a:ext>
            </a:extLst>
          </p:cNvPr>
          <p:cNvSpPr txBox="1"/>
          <p:nvPr/>
        </p:nvSpPr>
        <p:spPr>
          <a:xfrm>
            <a:off x="-1889" y="6661816"/>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3754394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53D7-0F23-4060-A45C-21495754CCD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20CAD87-A6C1-4C09-A74B-53C7334EED3B}"/>
              </a:ext>
            </a:extLst>
          </p:cNvPr>
          <p:cNvPicPr>
            <a:picLocks noChangeAspect="1"/>
          </p:cNvPicPr>
          <p:nvPr/>
        </p:nvPicPr>
        <p:blipFill>
          <a:blip r:embed="rId2"/>
          <a:stretch>
            <a:fillRect/>
          </a:stretch>
        </p:blipFill>
        <p:spPr>
          <a:xfrm>
            <a:off x="1" y="372519"/>
            <a:ext cx="12192000" cy="6443063"/>
          </a:xfrm>
          <a:prstGeom prst="rect">
            <a:avLst/>
          </a:prstGeom>
        </p:spPr>
      </p:pic>
      <p:sp>
        <p:nvSpPr>
          <p:cNvPr id="4" name="TextBox 3">
            <a:extLst>
              <a:ext uri="{FF2B5EF4-FFF2-40B4-BE49-F238E27FC236}">
                <a16:creationId xmlns:a16="http://schemas.microsoft.com/office/drawing/2014/main" id="{F9A56DDF-0143-4D7C-8950-582AF710A7EE}"/>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a:solidFill>
                  <a:schemeClr val="bg1"/>
                </a:solidFill>
              </a:rPr>
              <a:t>General </a:t>
            </a:r>
            <a:r>
              <a:rPr lang="tr-TR" altLang="zh-CN" sz="1100" b="1" dirty="0" err="1">
                <a:solidFill>
                  <a:schemeClr val="bg1"/>
                </a:solidFill>
              </a:rPr>
              <a:t>Overview</a:t>
            </a:r>
            <a:endParaRPr lang="en-US" altLang="zh-CN" sz="1100" b="1" dirty="0">
              <a:solidFill>
                <a:schemeClr val="bg1"/>
              </a:solidFill>
            </a:endParaRPr>
          </a:p>
        </p:txBody>
      </p:sp>
      <p:sp>
        <p:nvSpPr>
          <p:cNvPr id="5" name="TextBox 4">
            <a:extLst>
              <a:ext uri="{FF2B5EF4-FFF2-40B4-BE49-F238E27FC236}">
                <a16:creationId xmlns:a16="http://schemas.microsoft.com/office/drawing/2014/main" id="{E83F18EA-FBA4-42B1-B5FF-A236BD939438}"/>
              </a:ext>
            </a:extLst>
          </p:cNvPr>
          <p:cNvSpPr txBox="1"/>
          <p:nvPr/>
        </p:nvSpPr>
        <p:spPr>
          <a:xfrm>
            <a:off x="-1889" y="6661816"/>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1059804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a:solidFill>
                  <a:schemeClr val="accent2"/>
                </a:solidFill>
              </a:rPr>
              <a:t>Financial Analysis</a:t>
            </a:r>
            <a:endParaRPr lang="en-CA" dirty="0"/>
          </a:p>
        </p:txBody>
      </p:sp>
    </p:spTree>
    <p:extLst>
      <p:ext uri="{BB962C8B-B14F-4D97-AF65-F5344CB8AC3E}">
        <p14:creationId xmlns:p14="http://schemas.microsoft.com/office/powerpoint/2010/main" val="1386967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3876311-5022-494E-8ECF-A0A5F510B5E7}"/>
              </a:ext>
            </a:extLst>
          </p:cNvPr>
          <p:cNvPicPr>
            <a:picLocks noChangeAspect="1"/>
          </p:cNvPicPr>
          <p:nvPr/>
        </p:nvPicPr>
        <p:blipFill>
          <a:blip r:embed="rId3"/>
          <a:stretch>
            <a:fillRect/>
          </a:stretch>
        </p:blipFill>
        <p:spPr>
          <a:xfrm>
            <a:off x="0" y="6488668"/>
            <a:ext cx="12192000" cy="369332"/>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12141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 </a:t>
            </a:r>
            <a:r>
              <a:rPr lang="tr-TR" altLang="zh-CN" sz="1200" b="1" dirty="0" err="1">
                <a:solidFill>
                  <a:schemeClr val="bg1"/>
                </a:solidFill>
              </a:rPr>
              <a:t>Assets</a:t>
            </a:r>
            <a:endParaRPr lang="en-US" altLang="zh-CN" sz="1200" b="1" dirty="0">
              <a:solidFill>
                <a:schemeClr val="bg1"/>
              </a:solidFill>
            </a:endParaRPr>
          </a:p>
        </p:txBody>
      </p:sp>
      <p:cxnSp>
        <p:nvCxnSpPr>
          <p:cNvPr id="25" name="Straight Connector 24">
            <a:extLst>
              <a:ext uri="{FF2B5EF4-FFF2-40B4-BE49-F238E27FC236}">
                <a16:creationId xmlns:a16="http://schemas.microsoft.com/office/drawing/2014/main" id="{1214752A-67B5-4B39-BFAF-1054E456C6CD}"/>
              </a:ext>
            </a:extLst>
          </p:cNvPr>
          <p:cNvCxnSpPr>
            <a:cxnSpLocks/>
          </p:cNvCxnSpPr>
          <p:nvPr/>
        </p:nvCxnSpPr>
        <p:spPr>
          <a:xfrm>
            <a:off x="609600" y="617696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845C635F-74DF-4DA9-8B96-B7126A13689A}"/>
              </a:ext>
            </a:extLst>
          </p:cNvPr>
          <p:cNvGrpSpPr/>
          <p:nvPr/>
        </p:nvGrpSpPr>
        <p:grpSpPr>
          <a:xfrm>
            <a:off x="3395400" y="6060396"/>
            <a:ext cx="1224000" cy="496004"/>
            <a:chOff x="1355317" y="6095931"/>
            <a:chExt cx="1224000" cy="496004"/>
          </a:xfrm>
        </p:grpSpPr>
        <p:sp>
          <p:nvSpPr>
            <p:cNvPr id="28" name="Rectangle 27">
              <a:extLst>
                <a:ext uri="{FF2B5EF4-FFF2-40B4-BE49-F238E27FC236}">
                  <a16:creationId xmlns:a16="http://schemas.microsoft.com/office/drawing/2014/main" id="{3BBE9A20-5876-4FCA-9B43-606EB4190117}"/>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29" name="Oval 28">
              <a:extLst>
                <a:ext uri="{FF2B5EF4-FFF2-40B4-BE49-F238E27FC236}">
                  <a16:creationId xmlns:a16="http://schemas.microsoft.com/office/drawing/2014/main" id="{C12CDE0A-E8B0-4694-BEA8-7FADCB879891}"/>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30" name="Group 29">
            <a:extLst>
              <a:ext uri="{FF2B5EF4-FFF2-40B4-BE49-F238E27FC236}">
                <a16:creationId xmlns:a16="http://schemas.microsoft.com/office/drawing/2014/main" id="{B0FD95AF-DF77-43BC-9F7B-14A53027BE7E}"/>
              </a:ext>
            </a:extLst>
          </p:cNvPr>
          <p:cNvGrpSpPr/>
          <p:nvPr/>
        </p:nvGrpSpPr>
        <p:grpSpPr>
          <a:xfrm>
            <a:off x="1530000" y="6036630"/>
            <a:ext cx="1224000" cy="495890"/>
            <a:chOff x="4098256" y="6096045"/>
            <a:chExt cx="1224000" cy="495890"/>
          </a:xfrm>
        </p:grpSpPr>
        <p:sp>
          <p:nvSpPr>
            <p:cNvPr id="31" name="Rectangle 30">
              <a:extLst>
                <a:ext uri="{FF2B5EF4-FFF2-40B4-BE49-F238E27FC236}">
                  <a16:creationId xmlns:a16="http://schemas.microsoft.com/office/drawing/2014/main" id="{03045E1A-7870-4C27-A3FA-261A34E35BC1}"/>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32" name="Oval 31">
              <a:extLst>
                <a:ext uri="{FF2B5EF4-FFF2-40B4-BE49-F238E27FC236}">
                  <a16:creationId xmlns:a16="http://schemas.microsoft.com/office/drawing/2014/main" id="{270546CB-8813-46C0-99E5-11554C6FC00C}"/>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33" name="Group 32">
            <a:extLst>
              <a:ext uri="{FF2B5EF4-FFF2-40B4-BE49-F238E27FC236}">
                <a16:creationId xmlns:a16="http://schemas.microsoft.com/office/drawing/2014/main" id="{2FF8B68E-225F-467F-9307-BD975923A327}"/>
              </a:ext>
            </a:extLst>
          </p:cNvPr>
          <p:cNvGrpSpPr/>
          <p:nvPr/>
        </p:nvGrpSpPr>
        <p:grpSpPr>
          <a:xfrm>
            <a:off x="9596400" y="6052310"/>
            <a:ext cx="1224000" cy="496004"/>
            <a:chOff x="4098256" y="6095931"/>
            <a:chExt cx="1224000" cy="496004"/>
          </a:xfrm>
        </p:grpSpPr>
        <p:sp>
          <p:nvSpPr>
            <p:cNvPr id="34" name="Rectangle 33">
              <a:extLst>
                <a:ext uri="{FF2B5EF4-FFF2-40B4-BE49-F238E27FC236}">
                  <a16:creationId xmlns:a16="http://schemas.microsoft.com/office/drawing/2014/main" id="{7D598E23-0A6E-430E-B044-18848C27940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35" name="Oval 34">
              <a:extLst>
                <a:ext uri="{FF2B5EF4-FFF2-40B4-BE49-F238E27FC236}">
                  <a16:creationId xmlns:a16="http://schemas.microsoft.com/office/drawing/2014/main" id="{A32D993B-CE53-4695-9CCB-6C4750A643A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36" name="Group 35">
            <a:extLst>
              <a:ext uri="{FF2B5EF4-FFF2-40B4-BE49-F238E27FC236}">
                <a16:creationId xmlns:a16="http://schemas.microsoft.com/office/drawing/2014/main" id="{B4641D9D-8C6F-4D68-A53C-394512E372AE}"/>
              </a:ext>
            </a:extLst>
          </p:cNvPr>
          <p:cNvGrpSpPr/>
          <p:nvPr/>
        </p:nvGrpSpPr>
        <p:grpSpPr>
          <a:xfrm>
            <a:off x="5484000" y="6048312"/>
            <a:ext cx="1224000" cy="496004"/>
            <a:chOff x="6824912" y="6095931"/>
            <a:chExt cx="1224000" cy="496004"/>
          </a:xfrm>
        </p:grpSpPr>
        <p:sp>
          <p:nvSpPr>
            <p:cNvPr id="37" name="Rectangle 36">
              <a:extLst>
                <a:ext uri="{FF2B5EF4-FFF2-40B4-BE49-F238E27FC236}">
                  <a16:creationId xmlns:a16="http://schemas.microsoft.com/office/drawing/2014/main" id="{D87D909B-E92D-4B11-8F93-F58ECE95969D}"/>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38" name="Oval 37">
              <a:extLst>
                <a:ext uri="{FF2B5EF4-FFF2-40B4-BE49-F238E27FC236}">
                  <a16:creationId xmlns:a16="http://schemas.microsoft.com/office/drawing/2014/main" id="{3EE7165F-4502-4CE2-816B-3E553D7A5BC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39" name="Group 38">
            <a:extLst>
              <a:ext uri="{FF2B5EF4-FFF2-40B4-BE49-F238E27FC236}">
                <a16:creationId xmlns:a16="http://schemas.microsoft.com/office/drawing/2014/main" id="{199F7800-5DB1-4AFE-B279-9CAE1C70B116}"/>
              </a:ext>
            </a:extLst>
          </p:cNvPr>
          <p:cNvGrpSpPr/>
          <p:nvPr/>
        </p:nvGrpSpPr>
        <p:grpSpPr>
          <a:xfrm>
            <a:off x="7540200" y="6052310"/>
            <a:ext cx="1224000" cy="496004"/>
            <a:chOff x="9576193" y="6095931"/>
            <a:chExt cx="1224000" cy="496004"/>
          </a:xfrm>
        </p:grpSpPr>
        <p:sp>
          <p:nvSpPr>
            <p:cNvPr id="40" name="Rectangle 39">
              <a:extLst>
                <a:ext uri="{FF2B5EF4-FFF2-40B4-BE49-F238E27FC236}">
                  <a16:creationId xmlns:a16="http://schemas.microsoft.com/office/drawing/2014/main" id="{444E2FD5-811E-434A-8A89-4BE9E2E6CDE9}"/>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41" name="Oval 40">
              <a:extLst>
                <a:ext uri="{FF2B5EF4-FFF2-40B4-BE49-F238E27FC236}">
                  <a16:creationId xmlns:a16="http://schemas.microsoft.com/office/drawing/2014/main" id="{F33A4815-77D8-4A77-9D16-86B34B023783}"/>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pic>
        <p:nvPicPr>
          <p:cNvPr id="5" name="Picture 4">
            <a:extLst>
              <a:ext uri="{FF2B5EF4-FFF2-40B4-BE49-F238E27FC236}">
                <a16:creationId xmlns:a16="http://schemas.microsoft.com/office/drawing/2014/main" id="{972CBCF6-A3C6-48C9-8A9F-30B99F177EB2}"/>
              </a:ext>
            </a:extLst>
          </p:cNvPr>
          <p:cNvPicPr>
            <a:picLocks noChangeAspect="1"/>
          </p:cNvPicPr>
          <p:nvPr/>
        </p:nvPicPr>
        <p:blipFill>
          <a:blip r:embed="rId4"/>
          <a:stretch>
            <a:fillRect/>
          </a:stretch>
        </p:blipFill>
        <p:spPr>
          <a:xfrm>
            <a:off x="6910616" y="1519229"/>
            <a:ext cx="4974767" cy="4468755"/>
          </a:xfrm>
          <a:prstGeom prst="rect">
            <a:avLst/>
          </a:prstGeom>
        </p:spPr>
      </p:pic>
      <p:pic>
        <p:nvPicPr>
          <p:cNvPr id="6" name="Picture 5">
            <a:extLst>
              <a:ext uri="{FF2B5EF4-FFF2-40B4-BE49-F238E27FC236}">
                <a16:creationId xmlns:a16="http://schemas.microsoft.com/office/drawing/2014/main" id="{BD1E9B96-4FA6-43D4-A4E0-029D377570FC}"/>
              </a:ext>
            </a:extLst>
          </p:cNvPr>
          <p:cNvPicPr>
            <a:picLocks noChangeAspect="1"/>
          </p:cNvPicPr>
          <p:nvPr/>
        </p:nvPicPr>
        <p:blipFill>
          <a:blip r:embed="rId5"/>
          <a:stretch>
            <a:fillRect/>
          </a:stretch>
        </p:blipFill>
        <p:spPr>
          <a:xfrm>
            <a:off x="495002" y="1480493"/>
            <a:ext cx="6322100" cy="4535817"/>
          </a:xfrm>
          <a:prstGeom prst="rect">
            <a:avLst/>
          </a:prstGeom>
        </p:spPr>
      </p:pic>
    </p:spTree>
    <p:extLst>
      <p:ext uri="{BB962C8B-B14F-4D97-AF65-F5344CB8AC3E}">
        <p14:creationId xmlns:p14="http://schemas.microsoft.com/office/powerpoint/2010/main" val="2713190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A0923C09-FF39-4F9B-B825-34438ED3628F}"/>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2235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 </a:t>
            </a:r>
            <a:r>
              <a:rPr lang="tr-TR" altLang="zh-CN" sz="1200" b="1" dirty="0" err="1">
                <a:solidFill>
                  <a:schemeClr val="bg1"/>
                </a:solidFill>
              </a:rPr>
              <a:t>Liabilities</a:t>
            </a:r>
            <a:endParaRPr lang="en-US" altLang="zh-CN" sz="1200" b="1" dirty="0">
              <a:solidFill>
                <a:schemeClr val="bg1"/>
              </a:solidFill>
            </a:endParaRPr>
          </a:p>
        </p:txBody>
      </p:sp>
      <p:pic>
        <p:nvPicPr>
          <p:cNvPr id="5" name="Picture 4">
            <a:extLst>
              <a:ext uri="{FF2B5EF4-FFF2-40B4-BE49-F238E27FC236}">
                <a16:creationId xmlns:a16="http://schemas.microsoft.com/office/drawing/2014/main" id="{FF0F4B79-1CFA-40A6-99CC-DE634D152FEC}"/>
              </a:ext>
            </a:extLst>
          </p:cNvPr>
          <p:cNvPicPr>
            <a:picLocks noChangeAspect="1"/>
          </p:cNvPicPr>
          <p:nvPr/>
        </p:nvPicPr>
        <p:blipFill>
          <a:blip r:embed="rId3"/>
          <a:stretch>
            <a:fillRect/>
          </a:stretch>
        </p:blipFill>
        <p:spPr>
          <a:xfrm>
            <a:off x="6734205" y="1743697"/>
            <a:ext cx="4870420" cy="4278468"/>
          </a:xfrm>
          <a:prstGeom prst="rect">
            <a:avLst/>
          </a:prstGeom>
        </p:spPr>
      </p:pic>
      <p:cxnSp>
        <p:nvCxnSpPr>
          <p:cNvPr id="60" name="Straight Connector 59">
            <a:extLst>
              <a:ext uri="{FF2B5EF4-FFF2-40B4-BE49-F238E27FC236}">
                <a16:creationId xmlns:a16="http://schemas.microsoft.com/office/drawing/2014/main" id="{939D7657-CF10-4385-B147-64CAF0787855}"/>
              </a:ext>
            </a:extLst>
          </p:cNvPr>
          <p:cNvCxnSpPr>
            <a:cxnSpLocks/>
          </p:cNvCxnSpPr>
          <p:nvPr/>
        </p:nvCxnSpPr>
        <p:spPr>
          <a:xfrm>
            <a:off x="609599" y="6392382"/>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2013D3ED-1A8D-4EBF-A000-34680DB908C6}"/>
              </a:ext>
            </a:extLst>
          </p:cNvPr>
          <p:cNvGrpSpPr/>
          <p:nvPr/>
        </p:nvGrpSpPr>
        <p:grpSpPr>
          <a:xfrm>
            <a:off x="3395399" y="6275815"/>
            <a:ext cx="1224000" cy="496004"/>
            <a:chOff x="1355317" y="6095931"/>
            <a:chExt cx="1224000" cy="496004"/>
          </a:xfrm>
        </p:grpSpPr>
        <p:sp>
          <p:nvSpPr>
            <p:cNvPr id="62" name="Rectangle 61">
              <a:extLst>
                <a:ext uri="{FF2B5EF4-FFF2-40B4-BE49-F238E27FC236}">
                  <a16:creationId xmlns:a16="http://schemas.microsoft.com/office/drawing/2014/main" id="{5C4211E7-97F4-41B6-95CA-26A746CDD9F3}"/>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63" name="Oval 62">
              <a:extLst>
                <a:ext uri="{FF2B5EF4-FFF2-40B4-BE49-F238E27FC236}">
                  <a16:creationId xmlns:a16="http://schemas.microsoft.com/office/drawing/2014/main" id="{F24C919A-55FD-471B-BC0D-A62B647A345E}"/>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64" name="Group 63">
            <a:extLst>
              <a:ext uri="{FF2B5EF4-FFF2-40B4-BE49-F238E27FC236}">
                <a16:creationId xmlns:a16="http://schemas.microsoft.com/office/drawing/2014/main" id="{D6F5915D-59E0-40C9-97A2-5FCA94C87424}"/>
              </a:ext>
            </a:extLst>
          </p:cNvPr>
          <p:cNvGrpSpPr/>
          <p:nvPr/>
        </p:nvGrpSpPr>
        <p:grpSpPr>
          <a:xfrm>
            <a:off x="1529999" y="6252049"/>
            <a:ext cx="1224000" cy="495890"/>
            <a:chOff x="4098256" y="6096045"/>
            <a:chExt cx="1224000" cy="495890"/>
          </a:xfrm>
        </p:grpSpPr>
        <p:sp>
          <p:nvSpPr>
            <p:cNvPr id="65" name="Rectangle 64">
              <a:extLst>
                <a:ext uri="{FF2B5EF4-FFF2-40B4-BE49-F238E27FC236}">
                  <a16:creationId xmlns:a16="http://schemas.microsoft.com/office/drawing/2014/main" id="{4D2DAD0E-B24D-4675-A4A7-7B92CD8CD735}"/>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66" name="Oval 65">
              <a:extLst>
                <a:ext uri="{FF2B5EF4-FFF2-40B4-BE49-F238E27FC236}">
                  <a16:creationId xmlns:a16="http://schemas.microsoft.com/office/drawing/2014/main" id="{55160710-C813-4385-ABE7-BA5D36FD8FC4}"/>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67" name="Group 66">
            <a:extLst>
              <a:ext uri="{FF2B5EF4-FFF2-40B4-BE49-F238E27FC236}">
                <a16:creationId xmlns:a16="http://schemas.microsoft.com/office/drawing/2014/main" id="{720AF797-C96B-4B91-95B0-6924281D9373}"/>
              </a:ext>
            </a:extLst>
          </p:cNvPr>
          <p:cNvGrpSpPr/>
          <p:nvPr/>
        </p:nvGrpSpPr>
        <p:grpSpPr>
          <a:xfrm>
            <a:off x="9596399" y="6267729"/>
            <a:ext cx="1224000" cy="496004"/>
            <a:chOff x="4098256" y="6095931"/>
            <a:chExt cx="1224000" cy="496004"/>
          </a:xfrm>
        </p:grpSpPr>
        <p:sp>
          <p:nvSpPr>
            <p:cNvPr id="68" name="Rectangle 67">
              <a:extLst>
                <a:ext uri="{FF2B5EF4-FFF2-40B4-BE49-F238E27FC236}">
                  <a16:creationId xmlns:a16="http://schemas.microsoft.com/office/drawing/2014/main" id="{5A3EE01E-8BC2-4304-A51F-5DF516AD339A}"/>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69" name="Oval 68">
              <a:extLst>
                <a:ext uri="{FF2B5EF4-FFF2-40B4-BE49-F238E27FC236}">
                  <a16:creationId xmlns:a16="http://schemas.microsoft.com/office/drawing/2014/main" id="{929EC756-C126-4611-99B9-2E9B92C9EE68}"/>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70" name="Group 69">
            <a:extLst>
              <a:ext uri="{FF2B5EF4-FFF2-40B4-BE49-F238E27FC236}">
                <a16:creationId xmlns:a16="http://schemas.microsoft.com/office/drawing/2014/main" id="{F625F642-B588-428A-8128-7322974F771E}"/>
              </a:ext>
            </a:extLst>
          </p:cNvPr>
          <p:cNvGrpSpPr/>
          <p:nvPr/>
        </p:nvGrpSpPr>
        <p:grpSpPr>
          <a:xfrm>
            <a:off x="5483999" y="6263731"/>
            <a:ext cx="1224000" cy="496004"/>
            <a:chOff x="6824912" y="6095931"/>
            <a:chExt cx="1224000" cy="496004"/>
          </a:xfrm>
        </p:grpSpPr>
        <p:sp>
          <p:nvSpPr>
            <p:cNvPr id="71" name="Rectangle 70">
              <a:extLst>
                <a:ext uri="{FF2B5EF4-FFF2-40B4-BE49-F238E27FC236}">
                  <a16:creationId xmlns:a16="http://schemas.microsoft.com/office/drawing/2014/main" id="{3B15BE28-1BA6-486E-8C77-9C24F3BC66B2}"/>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72" name="Oval 71">
              <a:extLst>
                <a:ext uri="{FF2B5EF4-FFF2-40B4-BE49-F238E27FC236}">
                  <a16:creationId xmlns:a16="http://schemas.microsoft.com/office/drawing/2014/main" id="{240C9585-D0DA-46C1-A44A-89D8C13B26FD}"/>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73" name="Group 72">
            <a:extLst>
              <a:ext uri="{FF2B5EF4-FFF2-40B4-BE49-F238E27FC236}">
                <a16:creationId xmlns:a16="http://schemas.microsoft.com/office/drawing/2014/main" id="{1F1CD1AB-E6D2-4909-A2EB-FA42B7F40068}"/>
              </a:ext>
            </a:extLst>
          </p:cNvPr>
          <p:cNvGrpSpPr/>
          <p:nvPr/>
        </p:nvGrpSpPr>
        <p:grpSpPr>
          <a:xfrm>
            <a:off x="7540199" y="6267729"/>
            <a:ext cx="1224000" cy="496004"/>
            <a:chOff x="9576193" y="6095931"/>
            <a:chExt cx="1224000" cy="496004"/>
          </a:xfrm>
        </p:grpSpPr>
        <p:sp>
          <p:nvSpPr>
            <p:cNvPr id="74" name="Rectangle 73">
              <a:extLst>
                <a:ext uri="{FF2B5EF4-FFF2-40B4-BE49-F238E27FC236}">
                  <a16:creationId xmlns:a16="http://schemas.microsoft.com/office/drawing/2014/main" id="{1239A19D-23CD-42A2-B598-2109478D32F3}"/>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75" name="Oval 74">
              <a:extLst>
                <a:ext uri="{FF2B5EF4-FFF2-40B4-BE49-F238E27FC236}">
                  <a16:creationId xmlns:a16="http://schemas.microsoft.com/office/drawing/2014/main" id="{1CB0337C-4F55-4B35-A569-682E510A2A0D}"/>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pic>
        <p:nvPicPr>
          <p:cNvPr id="7" name="Picture 6">
            <a:extLst>
              <a:ext uri="{FF2B5EF4-FFF2-40B4-BE49-F238E27FC236}">
                <a16:creationId xmlns:a16="http://schemas.microsoft.com/office/drawing/2014/main" id="{C790E5F7-B472-4265-A0E9-86802C201E87}"/>
              </a:ext>
            </a:extLst>
          </p:cNvPr>
          <p:cNvPicPr>
            <a:picLocks noChangeAspect="1"/>
          </p:cNvPicPr>
          <p:nvPr/>
        </p:nvPicPr>
        <p:blipFill>
          <a:blip r:embed="rId4"/>
          <a:stretch>
            <a:fillRect/>
          </a:stretch>
        </p:blipFill>
        <p:spPr>
          <a:xfrm>
            <a:off x="461913" y="1329326"/>
            <a:ext cx="5758265" cy="4963022"/>
          </a:xfrm>
          <a:prstGeom prst="rect">
            <a:avLst/>
          </a:prstGeom>
        </p:spPr>
      </p:pic>
    </p:spTree>
    <p:extLst>
      <p:ext uri="{BB962C8B-B14F-4D97-AF65-F5344CB8AC3E}">
        <p14:creationId xmlns:p14="http://schemas.microsoft.com/office/powerpoint/2010/main" val="179328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61F72AB-1FF1-4187-AF1F-5B4AF411E63B}"/>
              </a:ext>
            </a:extLst>
          </p:cNvPr>
          <p:cNvPicPr/>
          <p:nvPr/>
        </p:nvPicPr>
        <p:blipFill rotWithShape="1">
          <a:blip r:embed="rId2">
            <a:extLst>
              <a:ext uri="{28A0092B-C50C-407E-A947-70E740481C1C}">
                <a14:useLocalDpi xmlns:a14="http://schemas.microsoft.com/office/drawing/2010/main" val="0"/>
              </a:ext>
            </a:extLst>
          </a:blip>
          <a:srcRect r="-5608" b="38815"/>
          <a:stretch/>
        </p:blipFill>
        <p:spPr bwMode="auto">
          <a:xfrm>
            <a:off x="5036500" y="5029034"/>
            <a:ext cx="4206560" cy="1224489"/>
          </a:xfrm>
          <a:prstGeom prst="rect">
            <a:avLst/>
          </a:prstGeom>
          <a:noFill/>
          <a:ln>
            <a:noFill/>
          </a:ln>
        </p:spPr>
      </p:pic>
      <p:pic>
        <p:nvPicPr>
          <p:cNvPr id="48" name="Picture 47">
            <a:extLst>
              <a:ext uri="{FF2B5EF4-FFF2-40B4-BE49-F238E27FC236}">
                <a16:creationId xmlns:a16="http://schemas.microsoft.com/office/drawing/2014/main" id="{4BA30FD8-094E-442F-968F-2205919E141F}"/>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2235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Analysis</a:t>
            </a:r>
            <a:endParaRPr lang="en-US" altLang="zh-CN" sz="1200" b="1" dirty="0">
              <a:solidFill>
                <a:schemeClr val="bg1"/>
              </a:solidFill>
            </a:endParaRPr>
          </a:p>
        </p:txBody>
      </p:sp>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938308601"/>
              </p:ext>
            </p:extLst>
          </p:nvPr>
        </p:nvGraphicFramePr>
        <p:xfrm>
          <a:off x="355599" y="1334498"/>
          <a:ext cx="4846321" cy="4523232"/>
        </p:xfrm>
        <a:graphic>
          <a:graphicData uri="http://schemas.openxmlformats.org/drawingml/2006/table">
            <a:tbl>
              <a:tblPr/>
              <a:tblGrid>
                <a:gridCol w="4846321">
                  <a:extLst>
                    <a:ext uri="{9D8B030D-6E8A-4147-A177-3AD203B41FA5}">
                      <a16:colId xmlns:a16="http://schemas.microsoft.com/office/drawing/2014/main" val="20000"/>
                    </a:ext>
                  </a:extLst>
                </a:gridCol>
              </a:tblGrid>
              <a:tr h="4083882">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In the past three years, the firm’s balance sheet shrank from 3.4b TRY to 2.7b TRY.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The current assets composed %54.1 of the total assets in 2017, while this ratio grew to 56.3% in 2019.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latin typeface="Open Sans Light (Headings)"/>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2% capex to sales ratio in 2019 and this ratio was 18% in 2017, a signal that the company have </a:t>
                      </a:r>
                      <a:r>
                        <a:rPr lang="tr-TR" sz="1300" kern="1200" dirty="0" err="1">
                          <a:solidFill>
                            <a:schemeClr val="tx1"/>
                          </a:solidFill>
                          <a:effectLst/>
                          <a:latin typeface="+mn-lt"/>
                          <a:ea typeface="+mn-ea"/>
                          <a:cs typeface="+mn-cs"/>
                        </a:rPr>
                        <a:t>heavily</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upgraded its fixed assets in 2017</a:t>
                      </a:r>
                      <a:r>
                        <a:rPr lang="tr-TR" sz="1300" kern="1200" dirty="0">
                          <a:solidFill>
                            <a:schemeClr val="tx1"/>
                          </a:solidFill>
                          <a:effectLst/>
                          <a:latin typeface="+mn-lt"/>
                          <a:ea typeface="+mn-ea"/>
                          <a:cs typeface="+mn-cs"/>
                        </a:rPr>
                        <a:t>.</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The company had long-term financial liabilities of 400.1m TRY and short-term financial liabilities of 994.4m TRY in 2017. In 2019, long-term financial liabilities decreased to 2.8m TRY and short-term liabilities decreased to 71.3m TRY.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So the </a:t>
                      </a:r>
                      <a:r>
                        <a:rPr lang="tr-TR" sz="1300" kern="1200" dirty="0">
                          <a:solidFill>
                            <a:schemeClr val="tx1"/>
                          </a:solidFill>
                          <a:effectLst/>
                          <a:latin typeface="+mn-lt"/>
                          <a:ea typeface="+mn-ea"/>
                          <a:cs typeface="+mn-cs"/>
                        </a:rPr>
                        <a:t>Financial </a:t>
                      </a:r>
                      <a:r>
                        <a:rPr lang="tr-TR" sz="1300" kern="1200" dirty="0" err="1">
                          <a:solidFill>
                            <a:schemeClr val="tx1"/>
                          </a:solidFill>
                          <a:effectLst/>
                          <a:latin typeface="+mn-lt"/>
                          <a:ea typeface="+mn-ea"/>
                          <a:cs typeface="+mn-cs"/>
                        </a:rPr>
                        <a:t>Liabilities</a:t>
                      </a:r>
                      <a:r>
                        <a:rPr lang="tr-TR" sz="1300" kern="1200" dirty="0">
                          <a:solidFill>
                            <a:schemeClr val="tx1"/>
                          </a:solidFill>
                          <a:effectLst/>
                          <a:latin typeface="+mn-lt"/>
                          <a:ea typeface="+mn-ea"/>
                          <a:cs typeface="+mn-cs"/>
                        </a:rPr>
                        <a:t>/Total </a:t>
                      </a:r>
                      <a:r>
                        <a:rPr lang="tr-TR" sz="1300" kern="1200" dirty="0" err="1">
                          <a:solidFill>
                            <a:schemeClr val="tx1"/>
                          </a:solidFill>
                          <a:effectLst/>
                          <a:latin typeface="+mn-lt"/>
                          <a:ea typeface="+mn-ea"/>
                          <a:cs typeface="+mn-cs"/>
                        </a:rPr>
                        <a:t>Assets</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went from 41% to 2.7%, an incredible and unrealistic improvement.</a:t>
                      </a:r>
                      <a:r>
                        <a:rPr lang="tr-TR" sz="1300" b="0" kern="1200" dirty="0">
                          <a:solidFill>
                            <a:schemeClr val="tx1"/>
                          </a:solidFill>
                          <a:effectLst/>
                          <a:latin typeface="+mn-lt"/>
                          <a:ea typeface="+mn-ea"/>
                          <a:cs typeface="+mn-cs"/>
                        </a:rPr>
                        <a:t> </a:t>
                      </a:r>
                      <a:r>
                        <a:rPr lang="tr-TR" sz="1300" b="0" kern="1200" dirty="0">
                          <a:solidFill>
                            <a:schemeClr val="tx1"/>
                          </a:solidFill>
                          <a:effectLst/>
                          <a:latin typeface="+mn-lt"/>
                          <a:ea typeface="+mn-ea"/>
                          <a:cs typeface="+mn-cs"/>
                          <a:sym typeface="Wingdings" panose="05000000000000000000" pitchFamily="2" charset="2"/>
                        </a:rPr>
                        <a:t> </a:t>
                      </a:r>
                      <a:r>
                        <a:rPr lang="en-US" sz="1300" kern="1200" dirty="0">
                          <a:solidFill>
                            <a:schemeClr val="tx1"/>
                          </a:solidFill>
                          <a:effectLst/>
                          <a:latin typeface="+mn-lt"/>
                          <a:ea typeface="+mn-ea"/>
                          <a:cs typeface="+mn-cs"/>
                        </a:rPr>
                        <a:t>115</a:t>
                      </a:r>
                      <a:r>
                        <a:rPr lang="tr-TR" sz="1300" kern="1200" dirty="0">
                          <a:solidFill>
                            <a:schemeClr val="tx1"/>
                          </a:solidFill>
                          <a:effectLst/>
                          <a:latin typeface="+mn-lt"/>
                          <a:ea typeface="+mn-ea"/>
                          <a:cs typeface="+mn-cs"/>
                        </a:rPr>
                        <a:t>%</a:t>
                      </a:r>
                      <a:r>
                        <a:rPr lang="en-US" sz="1300" kern="1200" dirty="0">
                          <a:solidFill>
                            <a:schemeClr val="tx1"/>
                          </a:solidFill>
                          <a:effectLst/>
                          <a:latin typeface="+mn-lt"/>
                          <a:ea typeface="+mn-ea"/>
                          <a:cs typeface="+mn-cs"/>
                        </a:rPr>
                        <a:t> increase in other-long term liabilities</a:t>
                      </a:r>
                      <a:r>
                        <a:rPr lang="tr-TR" sz="1300"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1A2E4295-36BD-48A7-ACB1-38C50CDA1E41}"/>
              </a:ext>
            </a:extLst>
          </p:cNvPr>
          <p:cNvPicPr>
            <a:picLocks noChangeAspect="1"/>
          </p:cNvPicPr>
          <p:nvPr/>
        </p:nvPicPr>
        <p:blipFill>
          <a:blip r:embed="rId4"/>
          <a:stretch>
            <a:fillRect/>
          </a:stretch>
        </p:blipFill>
        <p:spPr>
          <a:xfrm>
            <a:off x="5354320" y="1334498"/>
            <a:ext cx="3220720" cy="2476530"/>
          </a:xfrm>
          <a:prstGeom prst="rect">
            <a:avLst/>
          </a:prstGeom>
        </p:spPr>
      </p:pic>
      <p:pic>
        <p:nvPicPr>
          <p:cNvPr id="4" name="Picture 3">
            <a:extLst>
              <a:ext uri="{FF2B5EF4-FFF2-40B4-BE49-F238E27FC236}">
                <a16:creationId xmlns:a16="http://schemas.microsoft.com/office/drawing/2014/main" id="{2577B050-A68F-42AA-AA04-3642AFC02D92}"/>
              </a:ext>
            </a:extLst>
          </p:cNvPr>
          <p:cNvPicPr>
            <a:picLocks noChangeAspect="1"/>
          </p:cNvPicPr>
          <p:nvPr/>
        </p:nvPicPr>
        <p:blipFill>
          <a:blip r:embed="rId5"/>
          <a:stretch>
            <a:fillRect/>
          </a:stretch>
        </p:blipFill>
        <p:spPr>
          <a:xfrm>
            <a:off x="8813835" y="1286823"/>
            <a:ext cx="3091040" cy="2849978"/>
          </a:xfrm>
          <a:prstGeom prst="rect">
            <a:avLst/>
          </a:prstGeom>
        </p:spPr>
      </p:pic>
      <p:sp>
        <p:nvSpPr>
          <p:cNvPr id="5" name="Arrow: Right 4">
            <a:extLst>
              <a:ext uri="{FF2B5EF4-FFF2-40B4-BE49-F238E27FC236}">
                <a16:creationId xmlns:a16="http://schemas.microsoft.com/office/drawing/2014/main" id="{7AC2E743-EC2E-4EBB-BEA0-50C081FFFFDF}"/>
              </a:ext>
            </a:extLst>
          </p:cNvPr>
          <p:cNvSpPr/>
          <p:nvPr/>
        </p:nvSpPr>
        <p:spPr>
          <a:xfrm rot="2552874">
            <a:off x="10487195" y="2154734"/>
            <a:ext cx="1078073"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-36% CAGR</a:t>
            </a:r>
            <a:endParaRPr lang="en-US" sz="1200" dirty="0"/>
          </a:p>
        </p:txBody>
      </p:sp>
      <p:sp>
        <p:nvSpPr>
          <p:cNvPr id="6" name="TextBox 5">
            <a:extLst>
              <a:ext uri="{FF2B5EF4-FFF2-40B4-BE49-F238E27FC236}">
                <a16:creationId xmlns:a16="http://schemas.microsoft.com/office/drawing/2014/main" id="{1EB27975-9CD0-4A4A-A9F1-3FA79406543C}"/>
              </a:ext>
            </a:extLst>
          </p:cNvPr>
          <p:cNvSpPr txBox="1"/>
          <p:nvPr/>
        </p:nvSpPr>
        <p:spPr>
          <a:xfrm>
            <a:off x="5172353" y="3938374"/>
            <a:ext cx="1870961" cy="276999"/>
          </a:xfrm>
          <a:prstGeom prst="rect">
            <a:avLst/>
          </a:prstGeom>
          <a:noFill/>
        </p:spPr>
        <p:txBody>
          <a:bodyPr wrap="none" rtlCol="0">
            <a:spAutoFit/>
          </a:bodyPr>
          <a:lstStyle/>
          <a:p>
            <a:r>
              <a:rPr lang="tr-TR" sz="1200" dirty="0"/>
              <a:t>BUT, </a:t>
            </a:r>
            <a:r>
              <a:rPr lang="tr-TR" sz="1200" dirty="0" err="1"/>
              <a:t>the</a:t>
            </a:r>
            <a:r>
              <a:rPr lang="tr-TR" sz="1200" dirty="0"/>
              <a:t> </a:t>
            </a:r>
            <a:r>
              <a:rPr lang="tr-TR" sz="1200" dirty="0" err="1"/>
              <a:t>debt</a:t>
            </a:r>
            <a:r>
              <a:rPr lang="tr-TR" sz="1200" dirty="0"/>
              <a:t> is </a:t>
            </a:r>
            <a:r>
              <a:rPr lang="tr-TR" sz="1200" dirty="0" err="1"/>
              <a:t>hidden</a:t>
            </a:r>
            <a:r>
              <a:rPr lang="tr-TR" sz="1200" dirty="0"/>
              <a:t>…</a:t>
            </a:r>
            <a:endParaRPr lang="en-US" sz="1200" dirty="0"/>
          </a:p>
        </p:txBody>
      </p:sp>
      <p:pic>
        <p:nvPicPr>
          <p:cNvPr id="8" name="Picture 7">
            <a:extLst>
              <a:ext uri="{FF2B5EF4-FFF2-40B4-BE49-F238E27FC236}">
                <a16:creationId xmlns:a16="http://schemas.microsoft.com/office/drawing/2014/main" id="{A86224E1-3FED-4765-A81A-C3CA3464F2C7}"/>
              </a:ext>
            </a:extLst>
          </p:cNvPr>
          <p:cNvPicPr>
            <a:picLocks noChangeAspect="1"/>
          </p:cNvPicPr>
          <p:nvPr/>
        </p:nvPicPr>
        <p:blipFill>
          <a:blip r:embed="rId6"/>
          <a:stretch>
            <a:fillRect/>
          </a:stretch>
        </p:blipFill>
        <p:spPr>
          <a:xfrm>
            <a:off x="8884710" y="4091233"/>
            <a:ext cx="3165085" cy="2131299"/>
          </a:xfrm>
          <a:prstGeom prst="rect">
            <a:avLst/>
          </a:prstGeom>
        </p:spPr>
      </p:pic>
      <p:cxnSp>
        <p:nvCxnSpPr>
          <p:cNvPr id="49" name="Straight Connector 48">
            <a:extLst>
              <a:ext uri="{FF2B5EF4-FFF2-40B4-BE49-F238E27FC236}">
                <a16:creationId xmlns:a16="http://schemas.microsoft.com/office/drawing/2014/main" id="{50DCF7A7-E1D0-406D-9A2A-3A91002B84AD}"/>
              </a:ext>
            </a:extLst>
          </p:cNvPr>
          <p:cNvCxnSpPr>
            <a:cxnSpLocks/>
          </p:cNvCxnSpPr>
          <p:nvPr/>
        </p:nvCxnSpPr>
        <p:spPr>
          <a:xfrm>
            <a:off x="587375" y="6470218"/>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EF80D266-E5A3-4AB8-AF6F-8E22D80187DB}"/>
              </a:ext>
            </a:extLst>
          </p:cNvPr>
          <p:cNvGrpSpPr/>
          <p:nvPr/>
        </p:nvGrpSpPr>
        <p:grpSpPr>
          <a:xfrm>
            <a:off x="3373175" y="6353651"/>
            <a:ext cx="1224000" cy="496004"/>
            <a:chOff x="1355317" y="6095931"/>
            <a:chExt cx="1224000" cy="496004"/>
          </a:xfrm>
        </p:grpSpPr>
        <p:sp>
          <p:nvSpPr>
            <p:cNvPr id="51" name="Rectangle 50">
              <a:extLst>
                <a:ext uri="{FF2B5EF4-FFF2-40B4-BE49-F238E27FC236}">
                  <a16:creationId xmlns:a16="http://schemas.microsoft.com/office/drawing/2014/main" id="{678A6DA3-FCE2-4AFE-AEE3-E105F4D872A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52" name="Oval 51">
              <a:extLst>
                <a:ext uri="{FF2B5EF4-FFF2-40B4-BE49-F238E27FC236}">
                  <a16:creationId xmlns:a16="http://schemas.microsoft.com/office/drawing/2014/main" id="{268D4540-42CF-42B3-BECC-2B6E6E9E1874}"/>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3" name="Group 52">
            <a:extLst>
              <a:ext uri="{FF2B5EF4-FFF2-40B4-BE49-F238E27FC236}">
                <a16:creationId xmlns:a16="http://schemas.microsoft.com/office/drawing/2014/main" id="{C62E6831-EAD2-4FBB-9A41-FCC5326FB830}"/>
              </a:ext>
            </a:extLst>
          </p:cNvPr>
          <p:cNvGrpSpPr/>
          <p:nvPr/>
        </p:nvGrpSpPr>
        <p:grpSpPr>
          <a:xfrm>
            <a:off x="1507775" y="6329885"/>
            <a:ext cx="1224000" cy="495890"/>
            <a:chOff x="4098256" y="6096045"/>
            <a:chExt cx="1224000" cy="495890"/>
          </a:xfrm>
        </p:grpSpPr>
        <p:sp>
          <p:nvSpPr>
            <p:cNvPr id="54" name="Rectangle 53">
              <a:extLst>
                <a:ext uri="{FF2B5EF4-FFF2-40B4-BE49-F238E27FC236}">
                  <a16:creationId xmlns:a16="http://schemas.microsoft.com/office/drawing/2014/main" id="{10B02BCA-4E6B-4873-9D71-92563B7928F6}"/>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F5AE08F9-4BB5-4CFF-950F-76D8A494CB07}"/>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6" name="Group 55">
            <a:extLst>
              <a:ext uri="{FF2B5EF4-FFF2-40B4-BE49-F238E27FC236}">
                <a16:creationId xmlns:a16="http://schemas.microsoft.com/office/drawing/2014/main" id="{F6DEFA0D-3671-4E94-AE4D-9209944D90F6}"/>
              </a:ext>
            </a:extLst>
          </p:cNvPr>
          <p:cNvGrpSpPr/>
          <p:nvPr/>
        </p:nvGrpSpPr>
        <p:grpSpPr>
          <a:xfrm>
            <a:off x="9574175" y="6345565"/>
            <a:ext cx="1224000" cy="496004"/>
            <a:chOff x="4098256" y="6095931"/>
            <a:chExt cx="1224000" cy="496004"/>
          </a:xfrm>
        </p:grpSpPr>
        <p:sp>
          <p:nvSpPr>
            <p:cNvPr id="57" name="Rectangle 56">
              <a:extLst>
                <a:ext uri="{FF2B5EF4-FFF2-40B4-BE49-F238E27FC236}">
                  <a16:creationId xmlns:a16="http://schemas.microsoft.com/office/drawing/2014/main" id="{B1AFCA6D-358A-435B-9F63-4A615431693A}"/>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4CB050BB-8FB2-4A0C-AD60-ED709F1F06E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9" name="Group 58">
            <a:extLst>
              <a:ext uri="{FF2B5EF4-FFF2-40B4-BE49-F238E27FC236}">
                <a16:creationId xmlns:a16="http://schemas.microsoft.com/office/drawing/2014/main" id="{84750D3C-F4F6-4498-8A55-7CEFF5BC683B}"/>
              </a:ext>
            </a:extLst>
          </p:cNvPr>
          <p:cNvGrpSpPr/>
          <p:nvPr/>
        </p:nvGrpSpPr>
        <p:grpSpPr>
          <a:xfrm>
            <a:off x="5461775" y="6341567"/>
            <a:ext cx="1224000" cy="496004"/>
            <a:chOff x="6824912" y="6095931"/>
            <a:chExt cx="1224000" cy="496004"/>
          </a:xfrm>
        </p:grpSpPr>
        <p:sp>
          <p:nvSpPr>
            <p:cNvPr id="60" name="Rectangle 59">
              <a:extLst>
                <a:ext uri="{FF2B5EF4-FFF2-40B4-BE49-F238E27FC236}">
                  <a16:creationId xmlns:a16="http://schemas.microsoft.com/office/drawing/2014/main" id="{4BE7ECA7-683A-46B0-8DFF-20614F5097C1}"/>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1" name="Oval 60">
              <a:extLst>
                <a:ext uri="{FF2B5EF4-FFF2-40B4-BE49-F238E27FC236}">
                  <a16:creationId xmlns:a16="http://schemas.microsoft.com/office/drawing/2014/main" id="{9C68BE86-C54C-40D8-987B-E76307BC49F2}"/>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62" name="Group 61">
            <a:extLst>
              <a:ext uri="{FF2B5EF4-FFF2-40B4-BE49-F238E27FC236}">
                <a16:creationId xmlns:a16="http://schemas.microsoft.com/office/drawing/2014/main" id="{D538F9C9-6015-4F37-A2F0-3C22DC6A9222}"/>
              </a:ext>
            </a:extLst>
          </p:cNvPr>
          <p:cNvGrpSpPr/>
          <p:nvPr/>
        </p:nvGrpSpPr>
        <p:grpSpPr>
          <a:xfrm>
            <a:off x="7517975" y="6345565"/>
            <a:ext cx="1224000" cy="496004"/>
            <a:chOff x="9576193" y="6095931"/>
            <a:chExt cx="1224000" cy="496004"/>
          </a:xfrm>
        </p:grpSpPr>
        <p:sp>
          <p:nvSpPr>
            <p:cNvPr id="63" name="Rectangle 62">
              <a:extLst>
                <a:ext uri="{FF2B5EF4-FFF2-40B4-BE49-F238E27FC236}">
                  <a16:creationId xmlns:a16="http://schemas.microsoft.com/office/drawing/2014/main" id="{F83A5CD9-D7C8-4A09-8E8F-854AE6618E42}"/>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4" name="Oval 63">
              <a:extLst>
                <a:ext uri="{FF2B5EF4-FFF2-40B4-BE49-F238E27FC236}">
                  <a16:creationId xmlns:a16="http://schemas.microsoft.com/office/drawing/2014/main" id="{008CA003-81CA-40CA-89E2-066A71D22F8C}"/>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pic>
        <p:nvPicPr>
          <p:cNvPr id="3" name="Picture 2">
            <a:extLst>
              <a:ext uri="{FF2B5EF4-FFF2-40B4-BE49-F238E27FC236}">
                <a16:creationId xmlns:a16="http://schemas.microsoft.com/office/drawing/2014/main" id="{38558060-8649-4DEE-8CF7-76B56318D8A9}"/>
              </a:ext>
            </a:extLst>
          </p:cNvPr>
          <p:cNvPicPr>
            <a:picLocks noChangeAspect="1"/>
          </p:cNvPicPr>
          <p:nvPr/>
        </p:nvPicPr>
        <p:blipFill>
          <a:blip r:embed="rId7"/>
          <a:stretch>
            <a:fillRect/>
          </a:stretch>
        </p:blipFill>
        <p:spPr>
          <a:xfrm>
            <a:off x="5131798" y="4264185"/>
            <a:ext cx="3792069" cy="970207"/>
          </a:xfrm>
          <a:prstGeom prst="rect">
            <a:avLst/>
          </a:prstGeom>
        </p:spPr>
      </p:pic>
    </p:spTree>
    <p:extLst>
      <p:ext uri="{BB962C8B-B14F-4D97-AF65-F5344CB8AC3E}">
        <p14:creationId xmlns:p14="http://schemas.microsoft.com/office/powerpoint/2010/main" val="28658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D8171F-A52D-4253-BCD0-771A7F3197FF}"/>
              </a:ext>
            </a:extLst>
          </p:cNvPr>
          <p:cNvPicPr>
            <a:picLocks noChangeAspect="1"/>
          </p:cNvPicPr>
          <p:nvPr/>
        </p:nvPicPr>
        <p:blipFill>
          <a:blip r:embed="rId2"/>
          <a:stretch>
            <a:fillRect/>
          </a:stretch>
        </p:blipFill>
        <p:spPr>
          <a:xfrm>
            <a:off x="0" y="6488668"/>
            <a:ext cx="12192000" cy="369332"/>
          </a:xfrm>
          <a:prstGeom prst="rect">
            <a:avLst/>
          </a:prstGeom>
        </p:spPr>
      </p:pic>
      <p:sp>
        <p:nvSpPr>
          <p:cNvPr id="4" name="Title 1">
            <a:extLst>
              <a:ext uri="{FF2B5EF4-FFF2-40B4-BE49-F238E27FC236}">
                <a16:creationId xmlns:a16="http://schemas.microsoft.com/office/drawing/2014/main" id="{4475A980-2927-4987-A1B4-05A609966E4B}"/>
              </a:ext>
            </a:extLst>
          </p:cNvPr>
          <p:cNvSpPr>
            <a:spLocks noGrp="1"/>
          </p:cNvSpPr>
          <p:nvPr/>
        </p:nvSpPr>
        <p:spPr>
          <a:xfrm>
            <a:off x="602414" y="794776"/>
            <a:ext cx="3276600" cy="978729"/>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3200" kern="1200">
                <a:solidFill>
                  <a:srgbClr val="676767"/>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solidFill>
                  <a:srgbClr val="132E57"/>
                </a:solidFill>
                <a:latin typeface="Open Sans Light" panose="020B0306030504020204" pitchFamily="34" charset="0"/>
                <a:ea typeface="Open Sans Light" panose="020B0306030504020204" pitchFamily="34" charset="0"/>
                <a:cs typeface="Open Sans Light" panose="020B0306030504020204" pitchFamily="34" charset="0"/>
              </a:rPr>
              <a:t>Table of Contents</a:t>
            </a:r>
          </a:p>
        </p:txBody>
      </p:sp>
      <p:grpSp>
        <p:nvGrpSpPr>
          <p:cNvPr id="5" name="Group 4">
            <a:extLst>
              <a:ext uri="{FF2B5EF4-FFF2-40B4-BE49-F238E27FC236}">
                <a16:creationId xmlns:a16="http://schemas.microsoft.com/office/drawing/2014/main" id="{A77A88F9-F013-4B40-AA70-DB8B06E1D48F}"/>
              </a:ext>
            </a:extLst>
          </p:cNvPr>
          <p:cNvGrpSpPr/>
          <p:nvPr/>
        </p:nvGrpSpPr>
        <p:grpSpPr>
          <a:xfrm>
            <a:off x="3225937" y="636757"/>
            <a:ext cx="3685102" cy="464344"/>
            <a:chOff x="321275" y="1079156"/>
            <a:chExt cx="4458973" cy="422131"/>
          </a:xfrm>
          <a:solidFill>
            <a:srgbClr val="132E57"/>
          </a:solidFill>
        </p:grpSpPr>
        <p:sp>
          <p:nvSpPr>
            <p:cNvPr id="31" name="Rectangle 30">
              <a:extLst>
                <a:ext uri="{FF2B5EF4-FFF2-40B4-BE49-F238E27FC236}">
                  <a16:creationId xmlns:a16="http://schemas.microsoft.com/office/drawing/2014/main" id="{1EDE0865-1096-4AC2-8FA1-3D908053468E}"/>
                </a:ext>
              </a:extLst>
            </p:cNvPr>
            <p:cNvSpPr/>
            <p:nvPr/>
          </p:nvSpPr>
          <p:spPr bwMode="auto">
            <a:xfrm>
              <a:off x="424248" y="1165531"/>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en-US" dirty="0">
                  <a:solidFill>
                    <a:schemeClr val="bg1"/>
                  </a:solidFill>
                  <a:latin typeface="+mj-lt"/>
                  <a:ea typeface="ＭＳ Ｐゴシック" pitchFamily="34" charset="-128"/>
                </a:rPr>
                <a:t>Company Overview</a:t>
              </a:r>
            </a:p>
          </p:txBody>
        </p:sp>
        <p:sp>
          <p:nvSpPr>
            <p:cNvPr id="32" name="Oval 31">
              <a:extLst>
                <a:ext uri="{FF2B5EF4-FFF2-40B4-BE49-F238E27FC236}">
                  <a16:creationId xmlns:a16="http://schemas.microsoft.com/office/drawing/2014/main" id="{26C913FB-3C1D-47D9-88EF-AE75D9A4EE8B}"/>
                </a:ext>
              </a:extLst>
            </p:cNvPr>
            <p:cNvSpPr/>
            <p:nvPr/>
          </p:nvSpPr>
          <p:spPr bwMode="auto">
            <a:xfrm>
              <a:off x="321275" y="1079156"/>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dirty="0">
                  <a:solidFill>
                    <a:schemeClr val="bg1"/>
                  </a:solidFill>
                  <a:latin typeface="+mj-lt"/>
                  <a:ea typeface="ＭＳ Ｐゴシック" pitchFamily="34" charset="-128"/>
                </a:rPr>
                <a:t>1</a:t>
              </a:r>
            </a:p>
          </p:txBody>
        </p:sp>
      </p:grpSp>
      <p:sp>
        <p:nvSpPr>
          <p:cNvPr id="6" name="TextBox 133">
            <a:extLst>
              <a:ext uri="{FF2B5EF4-FFF2-40B4-BE49-F238E27FC236}">
                <a16:creationId xmlns:a16="http://schemas.microsoft.com/office/drawing/2014/main" id="{4D748A11-580D-42EB-B68C-0B8DB2BF8C9D}"/>
              </a:ext>
            </a:extLst>
          </p:cNvPr>
          <p:cNvSpPr txBox="1"/>
          <p:nvPr/>
        </p:nvSpPr>
        <p:spPr>
          <a:xfrm>
            <a:off x="3473528" y="1110900"/>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a:t>
            </a:r>
            <a:r>
              <a:rPr lang="en-US" sz="1400" dirty="0">
                <a:latin typeface="+mj-lt"/>
              </a:rPr>
              <a:t>. </a:t>
            </a:r>
            <a:r>
              <a:rPr lang="tr-TR" sz="1400" dirty="0" err="1">
                <a:latin typeface="+mj-lt"/>
              </a:rPr>
              <a:t>Company</a:t>
            </a:r>
            <a:r>
              <a:rPr lang="tr-TR" sz="1400" dirty="0">
                <a:latin typeface="+mj-lt"/>
              </a:rPr>
              <a:t> </a:t>
            </a:r>
            <a:r>
              <a:rPr lang="tr-TR" sz="1400" dirty="0" err="1">
                <a:latin typeface="+mj-lt"/>
              </a:rPr>
              <a:t>History</a:t>
            </a:r>
            <a:r>
              <a:rPr lang="tr-TR" sz="1400" dirty="0">
                <a:latin typeface="+mj-lt"/>
              </a:rPr>
              <a:t> </a:t>
            </a:r>
            <a:r>
              <a:rPr lang="tr-TR" sz="1400" dirty="0" err="1">
                <a:latin typeface="+mj-lt"/>
              </a:rPr>
              <a:t>and</a:t>
            </a:r>
            <a:r>
              <a:rPr lang="tr-TR" sz="1400" dirty="0">
                <a:latin typeface="+mj-lt"/>
              </a:rPr>
              <a:t> </a:t>
            </a:r>
            <a:r>
              <a:rPr lang="tr-TR" sz="1400" dirty="0" err="1">
                <a:latin typeface="+mj-lt"/>
              </a:rPr>
              <a:t>Principles</a:t>
            </a:r>
            <a:endParaRPr lang="en-US" sz="1400" dirty="0">
              <a:latin typeface="+mj-lt"/>
            </a:endParaRPr>
          </a:p>
        </p:txBody>
      </p:sp>
      <p:sp>
        <p:nvSpPr>
          <p:cNvPr id="7" name="TextBox 134">
            <a:extLst>
              <a:ext uri="{FF2B5EF4-FFF2-40B4-BE49-F238E27FC236}">
                <a16:creationId xmlns:a16="http://schemas.microsoft.com/office/drawing/2014/main" id="{01C443DB-463F-404A-A0F9-3B2DEFCE807F}"/>
              </a:ext>
            </a:extLst>
          </p:cNvPr>
          <p:cNvSpPr txBox="1"/>
          <p:nvPr/>
        </p:nvSpPr>
        <p:spPr>
          <a:xfrm>
            <a:off x="3470337" y="1418677"/>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2. </a:t>
            </a:r>
            <a:r>
              <a:rPr lang="tr-TR" sz="1400" dirty="0" err="1">
                <a:latin typeface="+mj-lt"/>
              </a:rPr>
              <a:t>Frozen</a:t>
            </a:r>
            <a:r>
              <a:rPr lang="tr-TR" sz="1400" dirty="0">
                <a:latin typeface="+mj-lt"/>
              </a:rPr>
              <a:t> </a:t>
            </a:r>
            <a:r>
              <a:rPr lang="tr-TR" sz="1400" dirty="0" err="1">
                <a:latin typeface="+mj-lt"/>
              </a:rPr>
              <a:t>Food</a:t>
            </a:r>
            <a:r>
              <a:rPr lang="tr-TR" sz="1400" dirty="0">
                <a:latin typeface="+mj-lt"/>
              </a:rPr>
              <a:t> </a:t>
            </a:r>
            <a:r>
              <a:rPr lang="tr-TR" sz="1400" dirty="0" err="1">
                <a:latin typeface="+mj-lt"/>
              </a:rPr>
              <a:t>Products</a:t>
            </a:r>
            <a:endParaRPr lang="en-US" sz="1400" dirty="0">
              <a:latin typeface="+mj-lt"/>
            </a:endParaRPr>
          </a:p>
        </p:txBody>
      </p:sp>
      <p:sp>
        <p:nvSpPr>
          <p:cNvPr id="8" name="TextBox 135">
            <a:extLst>
              <a:ext uri="{FF2B5EF4-FFF2-40B4-BE49-F238E27FC236}">
                <a16:creationId xmlns:a16="http://schemas.microsoft.com/office/drawing/2014/main" id="{BBE3CEAE-8183-4437-AF38-B93633A4DBE4}"/>
              </a:ext>
            </a:extLst>
          </p:cNvPr>
          <p:cNvSpPr txBox="1"/>
          <p:nvPr/>
        </p:nvSpPr>
        <p:spPr>
          <a:xfrm>
            <a:off x="3473528" y="1746052"/>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3</a:t>
            </a:r>
            <a:r>
              <a:rPr lang="en-US" sz="1400" dirty="0">
                <a:latin typeface="+mj-lt"/>
              </a:rPr>
              <a:t>. </a:t>
            </a:r>
            <a:r>
              <a:rPr lang="tr-TR" sz="1400" dirty="0" err="1">
                <a:latin typeface="+mj-lt"/>
              </a:rPr>
              <a:t>Oil</a:t>
            </a:r>
            <a:r>
              <a:rPr lang="tr-TR" sz="1400" dirty="0">
                <a:latin typeface="+mj-lt"/>
              </a:rPr>
              <a:t> &amp; Margarine </a:t>
            </a:r>
            <a:r>
              <a:rPr lang="tr-TR" sz="1400" dirty="0" err="1">
                <a:latin typeface="+mj-lt"/>
              </a:rPr>
              <a:t>Products</a:t>
            </a:r>
            <a:endParaRPr lang="en-US" sz="1400" dirty="0">
              <a:latin typeface="+mj-lt"/>
            </a:endParaRPr>
          </a:p>
        </p:txBody>
      </p:sp>
      <p:sp>
        <p:nvSpPr>
          <p:cNvPr id="9" name="TextBox 136">
            <a:extLst>
              <a:ext uri="{FF2B5EF4-FFF2-40B4-BE49-F238E27FC236}">
                <a16:creationId xmlns:a16="http://schemas.microsoft.com/office/drawing/2014/main" id="{5D1233CA-203D-4061-9485-66D38F3658DD}"/>
              </a:ext>
            </a:extLst>
          </p:cNvPr>
          <p:cNvSpPr txBox="1"/>
          <p:nvPr/>
        </p:nvSpPr>
        <p:spPr>
          <a:xfrm>
            <a:off x="3473528" y="2063628"/>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4</a:t>
            </a:r>
            <a:r>
              <a:rPr lang="en-US" sz="1400" dirty="0">
                <a:latin typeface="+mj-lt"/>
              </a:rPr>
              <a:t>. </a:t>
            </a:r>
            <a:r>
              <a:rPr lang="tr-TR" sz="1400" dirty="0">
                <a:latin typeface="+mj-lt"/>
              </a:rPr>
              <a:t>General </a:t>
            </a:r>
            <a:r>
              <a:rPr lang="tr-TR" sz="1400" dirty="0" err="1">
                <a:latin typeface="+mj-lt"/>
              </a:rPr>
              <a:t>Overview</a:t>
            </a:r>
            <a:endParaRPr lang="en-US" sz="1400" dirty="0">
              <a:latin typeface="+mj-lt"/>
            </a:endParaRPr>
          </a:p>
        </p:txBody>
      </p:sp>
      <p:grpSp>
        <p:nvGrpSpPr>
          <p:cNvPr id="11" name="Group 10">
            <a:extLst>
              <a:ext uri="{FF2B5EF4-FFF2-40B4-BE49-F238E27FC236}">
                <a16:creationId xmlns:a16="http://schemas.microsoft.com/office/drawing/2014/main" id="{A7EF6AF9-6D60-48FE-8A9E-1E5C28A2559A}"/>
              </a:ext>
            </a:extLst>
          </p:cNvPr>
          <p:cNvGrpSpPr/>
          <p:nvPr/>
        </p:nvGrpSpPr>
        <p:grpSpPr>
          <a:xfrm>
            <a:off x="3185039" y="2458216"/>
            <a:ext cx="3726000" cy="448280"/>
            <a:chOff x="271788" y="818481"/>
            <a:chExt cx="4508460" cy="407528"/>
          </a:xfrm>
          <a:solidFill>
            <a:srgbClr val="132E57"/>
          </a:solidFill>
        </p:grpSpPr>
        <p:sp>
          <p:nvSpPr>
            <p:cNvPr id="29" name="Rectangle 28">
              <a:extLst>
                <a:ext uri="{FF2B5EF4-FFF2-40B4-BE49-F238E27FC236}">
                  <a16:creationId xmlns:a16="http://schemas.microsoft.com/office/drawing/2014/main" id="{CBED45DF-E289-44AC-99EF-E8D314448331}"/>
                </a:ext>
              </a:extLst>
            </p:cNvPr>
            <p:cNvSpPr/>
            <p:nvPr/>
          </p:nvSpPr>
          <p:spPr bwMode="auto">
            <a:xfrm>
              <a:off x="424248" y="890253"/>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dirty="0">
                  <a:solidFill>
                    <a:schemeClr val="bg1"/>
                  </a:solidFill>
                  <a:latin typeface="+mj-lt"/>
                  <a:ea typeface="ＭＳ Ｐゴシック" pitchFamily="34" charset="-128"/>
                </a:rPr>
                <a:t>Financial Analysis</a:t>
              </a:r>
              <a:endParaRPr lang="en-US" dirty="0">
                <a:solidFill>
                  <a:schemeClr val="bg1"/>
                </a:solidFill>
                <a:latin typeface="+mj-lt"/>
                <a:ea typeface="ＭＳ Ｐゴシック" pitchFamily="34" charset="-128"/>
              </a:endParaRPr>
            </a:p>
          </p:txBody>
        </p:sp>
        <p:sp>
          <p:nvSpPr>
            <p:cNvPr id="30" name="Oval 29">
              <a:extLst>
                <a:ext uri="{FF2B5EF4-FFF2-40B4-BE49-F238E27FC236}">
                  <a16:creationId xmlns:a16="http://schemas.microsoft.com/office/drawing/2014/main" id="{A368FE3A-5882-412B-A0B7-B297A835A795}"/>
                </a:ext>
              </a:extLst>
            </p:cNvPr>
            <p:cNvSpPr/>
            <p:nvPr/>
          </p:nvSpPr>
          <p:spPr bwMode="auto">
            <a:xfrm>
              <a:off x="271788" y="818481"/>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sp>
        <p:nvSpPr>
          <p:cNvPr id="12" name="TextBox 141">
            <a:extLst>
              <a:ext uri="{FF2B5EF4-FFF2-40B4-BE49-F238E27FC236}">
                <a16:creationId xmlns:a16="http://schemas.microsoft.com/office/drawing/2014/main" id="{4CE791AE-09D0-4F0A-8A32-CB468D4905B5}"/>
              </a:ext>
            </a:extLst>
          </p:cNvPr>
          <p:cNvSpPr txBox="1"/>
          <p:nvPr/>
        </p:nvSpPr>
        <p:spPr>
          <a:xfrm>
            <a:off x="3470337" y="2957819"/>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5</a:t>
            </a:r>
            <a:r>
              <a:rPr lang="en-US" sz="1400" dirty="0">
                <a:latin typeface="+mj-lt"/>
              </a:rPr>
              <a:t>. </a:t>
            </a:r>
            <a:r>
              <a:rPr lang="tr-TR" sz="1400" dirty="0" err="1">
                <a:latin typeface="+mj-lt"/>
              </a:rPr>
              <a:t>Balance</a:t>
            </a:r>
            <a:r>
              <a:rPr lang="tr-TR" sz="1400" dirty="0">
                <a:latin typeface="+mj-lt"/>
              </a:rPr>
              <a:t> </a:t>
            </a:r>
            <a:r>
              <a:rPr lang="tr-TR" sz="1400" dirty="0" err="1">
                <a:latin typeface="+mj-lt"/>
              </a:rPr>
              <a:t>Sheet</a:t>
            </a:r>
            <a:endParaRPr lang="en-US" sz="1400" dirty="0">
              <a:latin typeface="+mj-lt"/>
            </a:endParaRPr>
          </a:p>
        </p:txBody>
      </p:sp>
      <p:sp>
        <p:nvSpPr>
          <p:cNvPr id="13" name="TextBox 142">
            <a:extLst>
              <a:ext uri="{FF2B5EF4-FFF2-40B4-BE49-F238E27FC236}">
                <a16:creationId xmlns:a16="http://schemas.microsoft.com/office/drawing/2014/main" id="{77B19825-E33F-442A-B243-E270C58919EB}"/>
              </a:ext>
            </a:extLst>
          </p:cNvPr>
          <p:cNvSpPr txBox="1"/>
          <p:nvPr/>
        </p:nvSpPr>
        <p:spPr>
          <a:xfrm>
            <a:off x="3470337" y="3255027"/>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6.</a:t>
            </a:r>
            <a:r>
              <a:rPr lang="en-US" sz="1400" dirty="0">
                <a:latin typeface="+mj-lt"/>
              </a:rPr>
              <a:t> </a:t>
            </a:r>
            <a:r>
              <a:rPr lang="tr-TR" sz="1400" dirty="0" err="1">
                <a:latin typeface="+mj-lt"/>
              </a:rPr>
              <a:t>Income</a:t>
            </a:r>
            <a:r>
              <a:rPr lang="tr-TR" sz="1400" dirty="0">
                <a:latin typeface="+mj-lt"/>
              </a:rPr>
              <a:t> Statement</a:t>
            </a:r>
            <a:endParaRPr lang="en-US" sz="1400" dirty="0">
              <a:latin typeface="+mj-lt"/>
            </a:endParaRPr>
          </a:p>
        </p:txBody>
      </p:sp>
      <p:sp>
        <p:nvSpPr>
          <p:cNvPr id="14" name="TextBox 143">
            <a:extLst>
              <a:ext uri="{FF2B5EF4-FFF2-40B4-BE49-F238E27FC236}">
                <a16:creationId xmlns:a16="http://schemas.microsoft.com/office/drawing/2014/main" id="{444A539D-71BF-442F-B3F0-0EB8E591DCD9}"/>
              </a:ext>
            </a:extLst>
          </p:cNvPr>
          <p:cNvSpPr txBox="1"/>
          <p:nvPr/>
        </p:nvSpPr>
        <p:spPr>
          <a:xfrm>
            <a:off x="3477937" y="3583780"/>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7</a:t>
            </a:r>
            <a:r>
              <a:rPr lang="en-US" sz="1400" dirty="0">
                <a:latin typeface="+mj-lt"/>
              </a:rPr>
              <a:t>. </a:t>
            </a:r>
            <a:r>
              <a:rPr lang="tr-TR" sz="1400" dirty="0">
                <a:latin typeface="+mj-lt"/>
              </a:rPr>
              <a:t>Cash </a:t>
            </a:r>
            <a:r>
              <a:rPr lang="tr-TR" sz="1400" dirty="0" err="1">
                <a:latin typeface="+mj-lt"/>
              </a:rPr>
              <a:t>Flow</a:t>
            </a:r>
            <a:r>
              <a:rPr lang="tr-TR" sz="1400" dirty="0">
                <a:latin typeface="+mj-lt"/>
              </a:rPr>
              <a:t> Statement</a:t>
            </a:r>
            <a:endParaRPr lang="en-US" sz="1400" dirty="0">
              <a:latin typeface="+mj-lt"/>
            </a:endParaRPr>
          </a:p>
        </p:txBody>
      </p:sp>
      <p:grpSp>
        <p:nvGrpSpPr>
          <p:cNvPr id="15" name="Group 14">
            <a:extLst>
              <a:ext uri="{FF2B5EF4-FFF2-40B4-BE49-F238E27FC236}">
                <a16:creationId xmlns:a16="http://schemas.microsoft.com/office/drawing/2014/main" id="{4B44B93F-D52F-402B-8DA5-5738D442C8FC}"/>
              </a:ext>
            </a:extLst>
          </p:cNvPr>
          <p:cNvGrpSpPr/>
          <p:nvPr/>
        </p:nvGrpSpPr>
        <p:grpSpPr>
          <a:xfrm>
            <a:off x="3185039" y="3989239"/>
            <a:ext cx="3712916" cy="425052"/>
            <a:chOff x="271788" y="871182"/>
            <a:chExt cx="4492628" cy="386411"/>
          </a:xfrm>
          <a:solidFill>
            <a:srgbClr val="132E57"/>
          </a:solidFill>
        </p:grpSpPr>
        <p:sp>
          <p:nvSpPr>
            <p:cNvPr id="27" name="Rectangle 26">
              <a:extLst>
                <a:ext uri="{FF2B5EF4-FFF2-40B4-BE49-F238E27FC236}">
                  <a16:creationId xmlns:a16="http://schemas.microsoft.com/office/drawing/2014/main" id="{53024594-6063-46E3-BC8B-2A0D7C70D8E0}"/>
                </a:ext>
              </a:extLst>
            </p:cNvPr>
            <p:cNvSpPr/>
            <p:nvPr/>
          </p:nvSpPr>
          <p:spPr bwMode="auto">
            <a:xfrm>
              <a:off x="408416" y="921837"/>
              <a:ext cx="4356000" cy="335756"/>
            </a:xfrm>
            <a:prstGeom prst="rect">
              <a:avLst/>
            </a:prstGeom>
            <a:grp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dirty="0" err="1">
                  <a:solidFill>
                    <a:schemeClr val="bg1"/>
                  </a:solidFill>
                  <a:ea typeface="ＭＳ Ｐゴシック" pitchFamily="34" charset="-128"/>
                </a:rPr>
                <a:t>Sector</a:t>
              </a:r>
              <a:r>
                <a:rPr lang="tr-TR" dirty="0">
                  <a:solidFill>
                    <a:schemeClr val="bg1"/>
                  </a:solidFill>
                  <a:ea typeface="ＭＳ Ｐゴシック" pitchFamily="34" charset="-128"/>
                </a:rPr>
                <a:t> Analysis</a:t>
              </a:r>
              <a:endParaRPr lang="en-US" dirty="0">
                <a:solidFill>
                  <a:schemeClr val="bg1"/>
                </a:solidFill>
                <a:ea typeface="ＭＳ Ｐゴシック" pitchFamily="34" charset="-128"/>
              </a:endParaRPr>
            </a:p>
          </p:txBody>
        </p:sp>
        <p:sp>
          <p:nvSpPr>
            <p:cNvPr id="28" name="Oval 27">
              <a:extLst>
                <a:ext uri="{FF2B5EF4-FFF2-40B4-BE49-F238E27FC236}">
                  <a16:creationId xmlns:a16="http://schemas.microsoft.com/office/drawing/2014/main" id="{6CC53C19-73AB-4468-A3DF-FF1217F9C1FC}"/>
                </a:ext>
              </a:extLst>
            </p:cNvPr>
            <p:cNvSpPr/>
            <p:nvPr/>
          </p:nvSpPr>
          <p:spPr bwMode="auto">
            <a:xfrm>
              <a:off x="271788" y="871182"/>
              <a:ext cx="304920" cy="229091"/>
            </a:xfrm>
            <a:prstGeom prst="ellipse">
              <a:avLst/>
            </a:prstGeom>
            <a:grp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sp>
        <p:nvSpPr>
          <p:cNvPr id="16" name="TextBox 147">
            <a:extLst>
              <a:ext uri="{FF2B5EF4-FFF2-40B4-BE49-F238E27FC236}">
                <a16:creationId xmlns:a16="http://schemas.microsoft.com/office/drawing/2014/main" id="{54A2EF6B-A545-46C4-8A3A-3D7052E16167}"/>
              </a:ext>
            </a:extLst>
          </p:cNvPr>
          <p:cNvSpPr txBox="1"/>
          <p:nvPr/>
        </p:nvSpPr>
        <p:spPr>
          <a:xfrm>
            <a:off x="3481427" y="4489609"/>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8</a:t>
            </a:r>
            <a:r>
              <a:rPr lang="en-US" sz="1400" dirty="0">
                <a:latin typeface="+mj-lt"/>
              </a:rPr>
              <a:t>. </a:t>
            </a:r>
            <a:r>
              <a:rPr lang="tr-TR" sz="1400" dirty="0">
                <a:latin typeface="+mj-lt"/>
              </a:rPr>
              <a:t>General </a:t>
            </a:r>
            <a:r>
              <a:rPr lang="tr-TR" sz="1400" dirty="0" err="1">
                <a:latin typeface="+mj-lt"/>
              </a:rPr>
              <a:t>Trends</a:t>
            </a:r>
            <a:endParaRPr lang="en-US" sz="1400" dirty="0">
              <a:latin typeface="+mj-lt"/>
            </a:endParaRPr>
          </a:p>
        </p:txBody>
      </p:sp>
      <p:sp>
        <p:nvSpPr>
          <p:cNvPr id="17" name="TextBox 148">
            <a:extLst>
              <a:ext uri="{FF2B5EF4-FFF2-40B4-BE49-F238E27FC236}">
                <a16:creationId xmlns:a16="http://schemas.microsoft.com/office/drawing/2014/main" id="{2577E2E5-B9EE-457B-82C5-6168DD76FBFF}"/>
              </a:ext>
            </a:extLst>
          </p:cNvPr>
          <p:cNvSpPr txBox="1"/>
          <p:nvPr/>
        </p:nvSpPr>
        <p:spPr>
          <a:xfrm>
            <a:off x="3470337" y="4804572"/>
            <a:ext cx="391047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9</a:t>
            </a:r>
            <a:r>
              <a:rPr lang="en-US" sz="1400" dirty="0">
                <a:latin typeface="+mj-lt"/>
              </a:rPr>
              <a:t>. Sector</a:t>
            </a:r>
            <a:r>
              <a:rPr lang="tr-TR" sz="1400" dirty="0">
                <a:latin typeface="+mj-lt"/>
              </a:rPr>
              <a:t> </a:t>
            </a:r>
            <a:r>
              <a:rPr lang="tr-TR" sz="1400" dirty="0" err="1">
                <a:latin typeface="+mj-lt"/>
              </a:rPr>
              <a:t>Trends</a:t>
            </a:r>
            <a:endParaRPr lang="en-US" sz="1400" dirty="0">
              <a:latin typeface="+mj-lt"/>
            </a:endParaRPr>
          </a:p>
        </p:txBody>
      </p:sp>
      <p:sp>
        <p:nvSpPr>
          <p:cNvPr id="18" name="TextBox 149">
            <a:extLst>
              <a:ext uri="{FF2B5EF4-FFF2-40B4-BE49-F238E27FC236}">
                <a16:creationId xmlns:a16="http://schemas.microsoft.com/office/drawing/2014/main" id="{11D07E41-1D5C-4D6C-B6B8-E8937B105F05}"/>
              </a:ext>
            </a:extLst>
          </p:cNvPr>
          <p:cNvSpPr txBox="1"/>
          <p:nvPr/>
        </p:nvSpPr>
        <p:spPr>
          <a:xfrm>
            <a:off x="3477937" y="5131546"/>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1</a:t>
            </a:r>
            <a:r>
              <a:rPr lang="tr-TR" sz="1400" dirty="0">
                <a:latin typeface="+mj-lt"/>
              </a:rPr>
              <a:t>0. </a:t>
            </a:r>
            <a:r>
              <a:rPr lang="tr-TR" sz="1400" dirty="0" err="1">
                <a:latin typeface="+mj-lt"/>
              </a:rPr>
              <a:t>Regulatory</a:t>
            </a:r>
            <a:r>
              <a:rPr lang="tr-TR" sz="1400" dirty="0">
                <a:latin typeface="+mj-lt"/>
              </a:rPr>
              <a:t> Environment</a:t>
            </a:r>
            <a:endParaRPr lang="en-US" sz="1400" dirty="0">
              <a:latin typeface="+mj-lt"/>
            </a:endParaRPr>
          </a:p>
        </p:txBody>
      </p:sp>
      <p:sp>
        <p:nvSpPr>
          <p:cNvPr id="19" name="TextBox 150">
            <a:extLst>
              <a:ext uri="{FF2B5EF4-FFF2-40B4-BE49-F238E27FC236}">
                <a16:creationId xmlns:a16="http://schemas.microsoft.com/office/drawing/2014/main" id="{837334E4-17CA-46D2-B012-05C8CD480E37}"/>
              </a:ext>
            </a:extLst>
          </p:cNvPr>
          <p:cNvSpPr txBox="1"/>
          <p:nvPr/>
        </p:nvSpPr>
        <p:spPr>
          <a:xfrm>
            <a:off x="3470337" y="5468821"/>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1</a:t>
            </a:r>
            <a:r>
              <a:rPr lang="tr-TR" sz="1400" dirty="0">
                <a:latin typeface="+mj-lt"/>
              </a:rPr>
              <a:t>1</a:t>
            </a:r>
            <a:r>
              <a:rPr lang="en-US" sz="1400" dirty="0">
                <a:latin typeface="+mj-lt"/>
              </a:rPr>
              <a:t>. </a:t>
            </a:r>
            <a:r>
              <a:rPr lang="tr-TR" sz="1400" dirty="0">
                <a:latin typeface="+mj-lt"/>
              </a:rPr>
              <a:t>SWOT Analysis</a:t>
            </a:r>
            <a:endParaRPr lang="en-US" sz="1400" dirty="0">
              <a:latin typeface="+mj-lt"/>
            </a:endParaRPr>
          </a:p>
        </p:txBody>
      </p:sp>
      <p:sp>
        <p:nvSpPr>
          <p:cNvPr id="20" name="TextBox 151">
            <a:extLst>
              <a:ext uri="{FF2B5EF4-FFF2-40B4-BE49-F238E27FC236}">
                <a16:creationId xmlns:a16="http://schemas.microsoft.com/office/drawing/2014/main" id="{33223CB0-B7F1-4FE4-AC88-A333E18A861A}"/>
              </a:ext>
            </a:extLst>
          </p:cNvPr>
          <p:cNvSpPr txBox="1"/>
          <p:nvPr/>
        </p:nvSpPr>
        <p:spPr>
          <a:xfrm>
            <a:off x="3470337" y="5773256"/>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1</a:t>
            </a:r>
            <a:r>
              <a:rPr lang="tr-TR" sz="1400" dirty="0">
                <a:latin typeface="+mj-lt"/>
              </a:rPr>
              <a:t>2</a:t>
            </a:r>
            <a:r>
              <a:rPr lang="en-US" sz="1400" dirty="0">
                <a:latin typeface="+mj-lt"/>
              </a:rPr>
              <a:t>. </a:t>
            </a:r>
            <a:r>
              <a:rPr lang="tr-TR" sz="1400" dirty="0" err="1">
                <a:latin typeface="+mj-lt"/>
              </a:rPr>
              <a:t>Suggestions</a:t>
            </a:r>
            <a:endParaRPr lang="en-US" sz="1400" dirty="0">
              <a:latin typeface="+mj-lt"/>
            </a:endParaRPr>
          </a:p>
        </p:txBody>
      </p:sp>
      <p:cxnSp>
        <p:nvCxnSpPr>
          <p:cNvPr id="21" name="Straight Connector 20">
            <a:extLst>
              <a:ext uri="{FF2B5EF4-FFF2-40B4-BE49-F238E27FC236}">
                <a16:creationId xmlns:a16="http://schemas.microsoft.com/office/drawing/2014/main" id="{F77733E1-9AD5-4F13-9106-70175D2A6069}"/>
              </a:ext>
            </a:extLst>
          </p:cNvPr>
          <p:cNvCxnSpPr/>
          <p:nvPr/>
        </p:nvCxnSpPr>
        <p:spPr>
          <a:xfrm>
            <a:off x="0" y="1778665"/>
            <a:ext cx="2185147" cy="0"/>
          </a:xfrm>
          <a:prstGeom prst="line">
            <a:avLst/>
          </a:prstGeom>
          <a:ln w="19050">
            <a:solidFill>
              <a:schemeClr val="accent2"/>
            </a:solidFill>
          </a:ln>
        </p:spPr>
        <p:style>
          <a:lnRef idx="1">
            <a:schemeClr val="accent2"/>
          </a:lnRef>
          <a:fillRef idx="0">
            <a:schemeClr val="accent2"/>
          </a:fillRef>
          <a:effectRef idx="0">
            <a:schemeClr val="accent2"/>
          </a:effectRef>
          <a:fontRef idx="minor">
            <a:schemeClr val="tx1"/>
          </a:fontRef>
        </p:style>
      </p:cxnSp>
      <p:grpSp>
        <p:nvGrpSpPr>
          <p:cNvPr id="33" name="Group 32">
            <a:extLst>
              <a:ext uri="{FF2B5EF4-FFF2-40B4-BE49-F238E27FC236}">
                <a16:creationId xmlns:a16="http://schemas.microsoft.com/office/drawing/2014/main" id="{2288B546-5417-412F-828A-C0B2B11CFA7D}"/>
              </a:ext>
            </a:extLst>
          </p:cNvPr>
          <p:cNvGrpSpPr/>
          <p:nvPr/>
        </p:nvGrpSpPr>
        <p:grpSpPr>
          <a:xfrm>
            <a:off x="7669421" y="636757"/>
            <a:ext cx="3694961" cy="449873"/>
            <a:chOff x="3995155" y="4984684"/>
            <a:chExt cx="3694961" cy="449873"/>
          </a:xfrm>
        </p:grpSpPr>
        <p:sp>
          <p:nvSpPr>
            <p:cNvPr id="25" name="Rectangle 24">
              <a:extLst>
                <a:ext uri="{FF2B5EF4-FFF2-40B4-BE49-F238E27FC236}">
                  <a16:creationId xmlns:a16="http://schemas.microsoft.com/office/drawing/2014/main" id="{BF731B55-57C2-4B2A-B0D6-98DD8111DA3E}"/>
                </a:ext>
              </a:extLst>
            </p:cNvPr>
            <p:cNvSpPr/>
            <p:nvPr/>
          </p:nvSpPr>
          <p:spPr bwMode="auto">
            <a:xfrm>
              <a:off x="4090116" y="5065225"/>
              <a:ext cx="3600000"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dirty="0" err="1">
                  <a:solidFill>
                    <a:schemeClr val="bg1"/>
                  </a:solidFill>
                  <a:latin typeface="+mj-lt"/>
                  <a:ea typeface="ＭＳ Ｐゴシック" pitchFamily="34" charset="-128"/>
                </a:rPr>
                <a:t>Valuation</a:t>
              </a:r>
              <a:endParaRPr lang="en-US" dirty="0">
                <a:solidFill>
                  <a:schemeClr val="bg1"/>
                </a:solidFill>
                <a:latin typeface="+mj-lt"/>
                <a:ea typeface="ＭＳ Ｐゴシック" pitchFamily="34" charset="-128"/>
              </a:endParaRPr>
            </a:p>
          </p:txBody>
        </p:sp>
        <p:sp>
          <p:nvSpPr>
            <p:cNvPr id="26" name="Oval 25">
              <a:extLst>
                <a:ext uri="{FF2B5EF4-FFF2-40B4-BE49-F238E27FC236}">
                  <a16:creationId xmlns:a16="http://schemas.microsoft.com/office/drawing/2014/main" id="{4AFB445E-5DF1-4B10-974F-7517B0E04B30}"/>
                </a:ext>
              </a:extLst>
            </p:cNvPr>
            <p:cNvSpPr/>
            <p:nvPr/>
          </p:nvSpPr>
          <p:spPr>
            <a:xfrm>
              <a:off x="3995155" y="4984684"/>
              <a:ext cx="252000" cy="25200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rPr>
                <a:t>4</a:t>
              </a:r>
            </a:p>
          </p:txBody>
        </p:sp>
      </p:grpSp>
      <p:sp>
        <p:nvSpPr>
          <p:cNvPr id="37" name="TextBox 157">
            <a:extLst>
              <a:ext uri="{FF2B5EF4-FFF2-40B4-BE49-F238E27FC236}">
                <a16:creationId xmlns:a16="http://schemas.microsoft.com/office/drawing/2014/main" id="{0062C6E7-AAB4-4F04-B64C-FCA5BF667D47}"/>
              </a:ext>
            </a:extLst>
          </p:cNvPr>
          <p:cNvSpPr txBox="1"/>
          <p:nvPr/>
        </p:nvSpPr>
        <p:spPr>
          <a:xfrm>
            <a:off x="7886178" y="1135934"/>
            <a:ext cx="335640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13</a:t>
            </a:r>
            <a:r>
              <a:rPr lang="en-US" sz="1400" dirty="0">
                <a:latin typeface="+mj-lt"/>
              </a:rPr>
              <a:t>. </a:t>
            </a:r>
            <a:r>
              <a:rPr lang="tr-TR" sz="1400" dirty="0" err="1">
                <a:latin typeface="+mj-lt"/>
              </a:rPr>
              <a:t>Income</a:t>
            </a:r>
            <a:r>
              <a:rPr lang="tr-TR" sz="1400" dirty="0">
                <a:latin typeface="+mj-lt"/>
              </a:rPr>
              <a:t> Statement </a:t>
            </a:r>
            <a:r>
              <a:rPr lang="tr-TR" sz="1400" dirty="0" err="1">
                <a:latin typeface="+mj-lt"/>
              </a:rPr>
              <a:t>Forecast</a:t>
            </a:r>
            <a:endParaRPr lang="en-US" sz="1400" dirty="0">
              <a:latin typeface="+mj-lt"/>
            </a:endParaRPr>
          </a:p>
          <a:p>
            <a:endParaRPr lang="en-US" sz="1400" dirty="0">
              <a:latin typeface="+mj-lt"/>
            </a:endParaRPr>
          </a:p>
        </p:txBody>
      </p:sp>
      <p:sp>
        <p:nvSpPr>
          <p:cNvPr id="38" name="TextBox 158">
            <a:extLst>
              <a:ext uri="{FF2B5EF4-FFF2-40B4-BE49-F238E27FC236}">
                <a16:creationId xmlns:a16="http://schemas.microsoft.com/office/drawing/2014/main" id="{362BDD4A-2A07-4559-BF1A-1A7399CE25EA}"/>
              </a:ext>
            </a:extLst>
          </p:cNvPr>
          <p:cNvSpPr txBox="1"/>
          <p:nvPr/>
        </p:nvSpPr>
        <p:spPr>
          <a:xfrm>
            <a:off x="7895687" y="1460223"/>
            <a:ext cx="335640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14</a:t>
            </a:r>
            <a:r>
              <a:rPr lang="en-US" sz="1400" dirty="0">
                <a:latin typeface="+mj-lt"/>
              </a:rPr>
              <a:t>. </a:t>
            </a:r>
            <a:r>
              <a:rPr lang="tr-TR" sz="1400" dirty="0">
                <a:latin typeface="+mj-lt"/>
              </a:rPr>
              <a:t>PP&amp;E </a:t>
            </a:r>
            <a:r>
              <a:rPr lang="tr-TR" sz="1400" dirty="0" err="1">
                <a:latin typeface="+mj-lt"/>
              </a:rPr>
              <a:t>Forecast</a:t>
            </a:r>
            <a:endParaRPr lang="en-US" sz="1400" dirty="0">
              <a:latin typeface="+mj-lt"/>
            </a:endParaRPr>
          </a:p>
          <a:p>
            <a:endParaRPr lang="en-US" sz="1400" dirty="0">
              <a:latin typeface="+mj-lt"/>
            </a:endParaRPr>
          </a:p>
        </p:txBody>
      </p:sp>
      <p:sp>
        <p:nvSpPr>
          <p:cNvPr id="41" name="Rectangle 40">
            <a:extLst>
              <a:ext uri="{FF2B5EF4-FFF2-40B4-BE49-F238E27FC236}">
                <a16:creationId xmlns:a16="http://schemas.microsoft.com/office/drawing/2014/main" id="{DEA92535-A12A-4CF4-8B6C-1911BBBA22D8}"/>
              </a:ext>
            </a:extLst>
          </p:cNvPr>
          <p:cNvSpPr/>
          <p:nvPr/>
        </p:nvSpPr>
        <p:spPr bwMode="auto">
          <a:xfrm>
            <a:off x="7796088" y="5573287"/>
            <a:ext cx="3600000"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altLang="ja-JP" dirty="0" err="1">
                <a:solidFill>
                  <a:schemeClr val="bg1"/>
                </a:solidFill>
                <a:latin typeface="+mj-lt"/>
                <a:ea typeface="ＭＳ Ｐゴシック" pitchFamily="34" charset="-128"/>
              </a:rPr>
              <a:t>Conclusion</a:t>
            </a:r>
            <a:endParaRPr lang="en-US" dirty="0">
              <a:solidFill>
                <a:schemeClr val="bg1"/>
              </a:solidFill>
              <a:latin typeface="+mj-lt"/>
              <a:ea typeface="ＭＳ Ｐゴシック" pitchFamily="34" charset="-128"/>
            </a:endParaRPr>
          </a:p>
        </p:txBody>
      </p:sp>
      <p:sp>
        <p:nvSpPr>
          <p:cNvPr id="43" name="TextBox 158">
            <a:extLst>
              <a:ext uri="{FF2B5EF4-FFF2-40B4-BE49-F238E27FC236}">
                <a16:creationId xmlns:a16="http://schemas.microsoft.com/office/drawing/2014/main" id="{BC7C9021-5DA1-48EB-8E66-3879585CD094}"/>
              </a:ext>
            </a:extLst>
          </p:cNvPr>
          <p:cNvSpPr txBox="1"/>
          <p:nvPr/>
        </p:nvSpPr>
        <p:spPr>
          <a:xfrm>
            <a:off x="7896021" y="1783837"/>
            <a:ext cx="3356408"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15</a:t>
            </a:r>
            <a:r>
              <a:rPr lang="en-US" sz="1400" dirty="0">
                <a:latin typeface="+mj-lt"/>
              </a:rPr>
              <a:t>. </a:t>
            </a:r>
            <a:r>
              <a:rPr lang="tr-TR" sz="1400" dirty="0" err="1">
                <a:latin typeface="+mj-lt"/>
              </a:rPr>
              <a:t>Intangible</a:t>
            </a:r>
            <a:r>
              <a:rPr lang="tr-TR" sz="1400" dirty="0">
                <a:latin typeface="+mj-lt"/>
              </a:rPr>
              <a:t> </a:t>
            </a:r>
            <a:r>
              <a:rPr lang="tr-TR" sz="1400" dirty="0" err="1">
                <a:latin typeface="+mj-lt"/>
              </a:rPr>
              <a:t>Assets</a:t>
            </a:r>
            <a:r>
              <a:rPr lang="tr-TR" sz="1400" dirty="0">
                <a:latin typeface="+mj-lt"/>
              </a:rPr>
              <a:t> </a:t>
            </a:r>
            <a:r>
              <a:rPr lang="tr-TR" sz="1400" dirty="0" err="1">
                <a:latin typeface="+mj-lt"/>
              </a:rPr>
              <a:t>Forecast</a:t>
            </a:r>
            <a:endParaRPr lang="en-US" sz="1400" dirty="0">
              <a:latin typeface="+mj-lt"/>
            </a:endParaRPr>
          </a:p>
          <a:p>
            <a:endParaRPr lang="en-US" sz="1400" dirty="0">
              <a:latin typeface="+mj-lt"/>
            </a:endParaRPr>
          </a:p>
        </p:txBody>
      </p:sp>
      <p:sp>
        <p:nvSpPr>
          <p:cNvPr id="44" name="TextBox 158">
            <a:extLst>
              <a:ext uri="{FF2B5EF4-FFF2-40B4-BE49-F238E27FC236}">
                <a16:creationId xmlns:a16="http://schemas.microsoft.com/office/drawing/2014/main" id="{15E5300B-E941-4FE8-AF7A-325A92DE64F0}"/>
              </a:ext>
            </a:extLst>
          </p:cNvPr>
          <p:cNvSpPr txBox="1"/>
          <p:nvPr/>
        </p:nvSpPr>
        <p:spPr>
          <a:xfrm>
            <a:off x="7896021" y="2102084"/>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a:t>
            </a:r>
            <a:r>
              <a:rPr lang="en-US" sz="1400" dirty="0">
                <a:latin typeface="+mj-lt"/>
              </a:rPr>
              <a:t>6. Working Capital Forecast</a:t>
            </a:r>
          </a:p>
        </p:txBody>
      </p:sp>
      <p:sp>
        <p:nvSpPr>
          <p:cNvPr id="46" name="TextBox 158">
            <a:extLst>
              <a:ext uri="{FF2B5EF4-FFF2-40B4-BE49-F238E27FC236}">
                <a16:creationId xmlns:a16="http://schemas.microsoft.com/office/drawing/2014/main" id="{07376B63-C8CC-4182-8022-FD21BAB1031D}"/>
              </a:ext>
            </a:extLst>
          </p:cNvPr>
          <p:cNvSpPr txBox="1"/>
          <p:nvPr/>
        </p:nvSpPr>
        <p:spPr>
          <a:xfrm>
            <a:off x="7882987" y="2405580"/>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17. </a:t>
            </a:r>
            <a:r>
              <a:rPr lang="en-US" sz="1400" dirty="0">
                <a:latin typeface="+mj-lt"/>
              </a:rPr>
              <a:t>Debt &amp; Tax Forecast</a:t>
            </a:r>
          </a:p>
        </p:txBody>
      </p:sp>
      <p:sp>
        <p:nvSpPr>
          <p:cNvPr id="47" name="TextBox 158">
            <a:extLst>
              <a:ext uri="{FF2B5EF4-FFF2-40B4-BE49-F238E27FC236}">
                <a16:creationId xmlns:a16="http://schemas.microsoft.com/office/drawing/2014/main" id="{3E09BAAC-D980-4834-B66F-EEFB7D472232}"/>
              </a:ext>
            </a:extLst>
          </p:cNvPr>
          <p:cNvSpPr txBox="1"/>
          <p:nvPr/>
        </p:nvSpPr>
        <p:spPr>
          <a:xfrm>
            <a:off x="7896021" y="2716536"/>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18</a:t>
            </a:r>
            <a:r>
              <a:rPr lang="en-US" sz="1400" dirty="0">
                <a:latin typeface="+mj-lt"/>
              </a:rPr>
              <a:t>. Balance Sheet Forecast</a:t>
            </a:r>
          </a:p>
        </p:txBody>
      </p:sp>
      <p:sp>
        <p:nvSpPr>
          <p:cNvPr id="48" name="TextBox 158">
            <a:extLst>
              <a:ext uri="{FF2B5EF4-FFF2-40B4-BE49-F238E27FC236}">
                <a16:creationId xmlns:a16="http://schemas.microsoft.com/office/drawing/2014/main" id="{ED146662-64A8-4680-88F9-4E65CAC29C85}"/>
              </a:ext>
            </a:extLst>
          </p:cNvPr>
          <p:cNvSpPr txBox="1"/>
          <p:nvPr/>
        </p:nvSpPr>
        <p:spPr>
          <a:xfrm>
            <a:off x="7908721" y="3052892"/>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19</a:t>
            </a:r>
            <a:r>
              <a:rPr lang="en-US" sz="1400" dirty="0">
                <a:latin typeface="+mj-lt"/>
              </a:rPr>
              <a:t>. Cash Flow Forecast</a:t>
            </a:r>
          </a:p>
        </p:txBody>
      </p:sp>
      <p:sp>
        <p:nvSpPr>
          <p:cNvPr id="49" name="TextBox 158">
            <a:extLst>
              <a:ext uri="{FF2B5EF4-FFF2-40B4-BE49-F238E27FC236}">
                <a16:creationId xmlns:a16="http://schemas.microsoft.com/office/drawing/2014/main" id="{0A2F10CE-07F6-4C97-8CEE-AF5693C72F6B}"/>
              </a:ext>
            </a:extLst>
          </p:cNvPr>
          <p:cNvSpPr txBox="1"/>
          <p:nvPr/>
        </p:nvSpPr>
        <p:spPr>
          <a:xfrm>
            <a:off x="7908721" y="3366905"/>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2</a:t>
            </a:r>
            <a:r>
              <a:rPr lang="tr-TR" sz="1400" dirty="0">
                <a:latin typeface="+mj-lt"/>
              </a:rPr>
              <a:t>0</a:t>
            </a:r>
            <a:r>
              <a:rPr lang="en-US" sz="1400" dirty="0">
                <a:latin typeface="+mj-lt"/>
              </a:rPr>
              <a:t>. </a:t>
            </a:r>
            <a:r>
              <a:rPr lang="tr-TR" sz="1400" dirty="0">
                <a:latin typeface="+mj-lt"/>
              </a:rPr>
              <a:t>WACC</a:t>
            </a:r>
            <a:endParaRPr lang="en-US" sz="1400" dirty="0">
              <a:latin typeface="+mj-lt"/>
            </a:endParaRPr>
          </a:p>
        </p:txBody>
      </p:sp>
      <p:sp>
        <p:nvSpPr>
          <p:cNvPr id="50" name="TextBox 158">
            <a:extLst>
              <a:ext uri="{FF2B5EF4-FFF2-40B4-BE49-F238E27FC236}">
                <a16:creationId xmlns:a16="http://schemas.microsoft.com/office/drawing/2014/main" id="{5DBB112A-323D-4A9E-B757-F484E51ED0F3}"/>
              </a:ext>
            </a:extLst>
          </p:cNvPr>
          <p:cNvSpPr txBox="1"/>
          <p:nvPr/>
        </p:nvSpPr>
        <p:spPr>
          <a:xfrm>
            <a:off x="7908721" y="3664255"/>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2</a:t>
            </a:r>
            <a:r>
              <a:rPr lang="tr-TR" sz="1400" dirty="0">
                <a:latin typeface="+mj-lt"/>
              </a:rPr>
              <a:t>1</a:t>
            </a:r>
            <a:r>
              <a:rPr lang="en-US" sz="1400" dirty="0">
                <a:latin typeface="+mj-lt"/>
              </a:rPr>
              <a:t>. </a:t>
            </a:r>
            <a:r>
              <a:rPr lang="tr-TR" sz="1400" dirty="0" err="1">
                <a:latin typeface="+mj-lt"/>
              </a:rPr>
              <a:t>Discounted</a:t>
            </a:r>
            <a:r>
              <a:rPr lang="tr-TR" sz="1400" dirty="0">
                <a:latin typeface="+mj-lt"/>
              </a:rPr>
              <a:t> Cash </a:t>
            </a:r>
            <a:r>
              <a:rPr lang="tr-TR" sz="1400" dirty="0" err="1">
                <a:latin typeface="+mj-lt"/>
              </a:rPr>
              <a:t>Flow</a:t>
            </a:r>
            <a:r>
              <a:rPr lang="tr-TR" sz="1400" dirty="0">
                <a:latin typeface="+mj-lt"/>
              </a:rPr>
              <a:t> </a:t>
            </a:r>
            <a:r>
              <a:rPr lang="tr-TR" sz="1400" dirty="0" err="1">
                <a:latin typeface="+mj-lt"/>
              </a:rPr>
              <a:t>Valuation</a:t>
            </a:r>
            <a:endParaRPr lang="en-US" sz="1400" dirty="0">
              <a:latin typeface="+mj-lt"/>
            </a:endParaRPr>
          </a:p>
        </p:txBody>
      </p:sp>
      <p:grpSp>
        <p:nvGrpSpPr>
          <p:cNvPr id="51" name="Group 50">
            <a:extLst>
              <a:ext uri="{FF2B5EF4-FFF2-40B4-BE49-F238E27FC236}">
                <a16:creationId xmlns:a16="http://schemas.microsoft.com/office/drawing/2014/main" id="{EB267B5A-5DD3-4465-963D-1EBE05D12FA5}"/>
              </a:ext>
            </a:extLst>
          </p:cNvPr>
          <p:cNvGrpSpPr/>
          <p:nvPr/>
        </p:nvGrpSpPr>
        <p:grpSpPr>
          <a:xfrm>
            <a:off x="7701127" y="4212684"/>
            <a:ext cx="3694961" cy="513373"/>
            <a:chOff x="3995155" y="5073584"/>
            <a:chExt cx="3694961" cy="513373"/>
          </a:xfrm>
        </p:grpSpPr>
        <p:sp>
          <p:nvSpPr>
            <p:cNvPr id="52" name="Rectangle 51">
              <a:extLst>
                <a:ext uri="{FF2B5EF4-FFF2-40B4-BE49-F238E27FC236}">
                  <a16:creationId xmlns:a16="http://schemas.microsoft.com/office/drawing/2014/main" id="{EC0FDD67-4CC6-49E3-BB33-D28E843093DB}"/>
                </a:ext>
              </a:extLst>
            </p:cNvPr>
            <p:cNvSpPr/>
            <p:nvPr/>
          </p:nvSpPr>
          <p:spPr bwMode="auto">
            <a:xfrm>
              <a:off x="4090116" y="5217625"/>
              <a:ext cx="3600000" cy="369332"/>
            </a:xfrm>
            <a:prstGeom prst="rect">
              <a:avLst/>
            </a:prstGeom>
            <a:solidFill>
              <a:schemeClr val="accent1"/>
            </a:solidFill>
            <a:ln w="9525" cap="flat" cmpd="sng" algn="ctr">
              <a:noFill/>
              <a:prstDash val="solid"/>
              <a:round/>
              <a:headEnd type="none" w="med" len="med"/>
              <a:tailEnd type="none" w="med" len="med"/>
            </a:ln>
            <a:effectLst/>
          </p:spPr>
          <p:txBody>
            <a:bodyPr vert="horz" wrap="square" lIns="180000" tIns="45720" rIns="91440" bIns="45720" numCol="1" rtlCol="0"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lang="tr-TR" altLang="ja-JP" dirty="0">
                  <a:solidFill>
                    <a:schemeClr val="bg1"/>
                  </a:solidFill>
                  <a:latin typeface="+mj-lt"/>
                  <a:ea typeface="ＭＳ Ｐゴシック" pitchFamily="34" charset="-128"/>
                </a:rPr>
                <a:t>COVID-19 </a:t>
              </a:r>
              <a:r>
                <a:rPr lang="tr-TR" altLang="ja-JP" dirty="0" err="1">
                  <a:solidFill>
                    <a:schemeClr val="bg1"/>
                  </a:solidFill>
                  <a:latin typeface="+mj-lt"/>
                  <a:ea typeface="ＭＳ Ｐゴシック" pitchFamily="34" charset="-128"/>
                </a:rPr>
                <a:t>Effects</a:t>
              </a:r>
              <a:endParaRPr lang="en-US" dirty="0">
                <a:solidFill>
                  <a:schemeClr val="bg1"/>
                </a:solidFill>
                <a:latin typeface="+mj-lt"/>
                <a:ea typeface="ＭＳ Ｐゴシック" pitchFamily="34" charset="-128"/>
              </a:endParaRPr>
            </a:p>
          </p:txBody>
        </p:sp>
        <p:sp>
          <p:nvSpPr>
            <p:cNvPr id="53" name="Oval 52">
              <a:extLst>
                <a:ext uri="{FF2B5EF4-FFF2-40B4-BE49-F238E27FC236}">
                  <a16:creationId xmlns:a16="http://schemas.microsoft.com/office/drawing/2014/main" id="{4FEE6399-EB4C-474C-B4D6-7A8CB68D1075}"/>
                </a:ext>
              </a:extLst>
            </p:cNvPr>
            <p:cNvSpPr/>
            <p:nvPr/>
          </p:nvSpPr>
          <p:spPr>
            <a:xfrm>
              <a:off x="3995155" y="5073584"/>
              <a:ext cx="252000" cy="252000"/>
            </a:xfrm>
            <a:prstGeom prst="ellipse">
              <a:avLst/>
            </a:prstGeom>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400" dirty="0">
                  <a:solidFill>
                    <a:schemeClr val="bg1"/>
                  </a:solidFill>
                </a:rPr>
                <a:t>5</a:t>
              </a:r>
              <a:endParaRPr lang="en-CA" sz="1400" dirty="0">
                <a:solidFill>
                  <a:schemeClr val="bg1"/>
                </a:solidFill>
              </a:endParaRPr>
            </a:p>
          </p:txBody>
        </p:sp>
      </p:grpSp>
      <p:sp>
        <p:nvSpPr>
          <p:cNvPr id="54" name="TextBox 158">
            <a:extLst>
              <a:ext uri="{FF2B5EF4-FFF2-40B4-BE49-F238E27FC236}">
                <a16:creationId xmlns:a16="http://schemas.microsoft.com/office/drawing/2014/main" id="{34C8714B-F4D3-42AC-A3D8-449CCE00C671}"/>
              </a:ext>
            </a:extLst>
          </p:cNvPr>
          <p:cNvSpPr txBox="1"/>
          <p:nvPr/>
        </p:nvSpPr>
        <p:spPr>
          <a:xfrm>
            <a:off x="7908720" y="4759088"/>
            <a:ext cx="413088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23</a:t>
            </a:r>
            <a:r>
              <a:rPr lang="en-US" sz="1400" dirty="0">
                <a:latin typeface="+mj-lt"/>
              </a:rPr>
              <a:t>. </a:t>
            </a:r>
            <a:r>
              <a:rPr lang="tr-TR" sz="1400" dirty="0" err="1">
                <a:latin typeface="+mj-lt"/>
              </a:rPr>
              <a:t>Effect</a:t>
            </a:r>
            <a:r>
              <a:rPr lang="tr-TR" sz="1400" dirty="0">
                <a:latin typeface="+mj-lt"/>
              </a:rPr>
              <a:t> of COVID-19 on </a:t>
            </a:r>
            <a:r>
              <a:rPr lang="tr-TR" sz="1400" dirty="0" err="1">
                <a:latin typeface="+mj-lt"/>
              </a:rPr>
              <a:t>Frozen</a:t>
            </a:r>
            <a:r>
              <a:rPr lang="tr-TR" sz="1400" dirty="0">
                <a:latin typeface="+mj-lt"/>
              </a:rPr>
              <a:t> </a:t>
            </a:r>
            <a:r>
              <a:rPr lang="tr-TR" sz="1400" dirty="0" err="1">
                <a:latin typeface="+mj-lt"/>
              </a:rPr>
              <a:t>Food</a:t>
            </a:r>
            <a:r>
              <a:rPr lang="tr-TR" sz="1400" dirty="0">
                <a:latin typeface="+mj-lt"/>
              </a:rPr>
              <a:t> </a:t>
            </a:r>
            <a:r>
              <a:rPr lang="tr-TR" sz="1400" dirty="0" err="1">
                <a:latin typeface="+mj-lt"/>
              </a:rPr>
              <a:t>Industry</a:t>
            </a:r>
            <a:endParaRPr lang="en-US" sz="1400" dirty="0">
              <a:latin typeface="+mj-lt"/>
            </a:endParaRPr>
          </a:p>
        </p:txBody>
      </p:sp>
      <p:sp>
        <p:nvSpPr>
          <p:cNvPr id="55" name="TextBox 158">
            <a:extLst>
              <a:ext uri="{FF2B5EF4-FFF2-40B4-BE49-F238E27FC236}">
                <a16:creationId xmlns:a16="http://schemas.microsoft.com/office/drawing/2014/main" id="{176A4317-AD9C-444B-A557-81A44A4CCF20}"/>
              </a:ext>
            </a:extLst>
          </p:cNvPr>
          <p:cNvSpPr txBox="1"/>
          <p:nvPr/>
        </p:nvSpPr>
        <p:spPr>
          <a:xfrm>
            <a:off x="7908721" y="5097347"/>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tr-TR" sz="1400" dirty="0">
                <a:latin typeface="+mj-lt"/>
              </a:rPr>
              <a:t>24</a:t>
            </a:r>
            <a:r>
              <a:rPr lang="en-US" sz="1400" dirty="0">
                <a:latin typeface="+mj-lt"/>
              </a:rPr>
              <a:t>. </a:t>
            </a:r>
            <a:r>
              <a:rPr lang="tr-TR" sz="1400" dirty="0" err="1">
                <a:latin typeface="+mj-lt"/>
              </a:rPr>
              <a:t>Effect</a:t>
            </a:r>
            <a:r>
              <a:rPr lang="tr-TR" sz="1400" dirty="0">
                <a:latin typeface="+mj-lt"/>
              </a:rPr>
              <a:t> of COVID-19 on </a:t>
            </a:r>
            <a:r>
              <a:rPr lang="tr-TR" sz="1400" dirty="0" err="1">
                <a:latin typeface="+mj-lt"/>
              </a:rPr>
              <a:t>Kerevitaş</a:t>
            </a:r>
            <a:endParaRPr lang="en-US" sz="1400" dirty="0">
              <a:latin typeface="+mj-lt"/>
            </a:endParaRPr>
          </a:p>
        </p:txBody>
      </p:sp>
      <p:sp>
        <p:nvSpPr>
          <p:cNvPr id="45" name="TextBox 158">
            <a:extLst>
              <a:ext uri="{FF2B5EF4-FFF2-40B4-BE49-F238E27FC236}">
                <a16:creationId xmlns:a16="http://schemas.microsoft.com/office/drawing/2014/main" id="{D7EDC1A6-02B7-4D84-A817-DDF09E8D62C0}"/>
              </a:ext>
            </a:extLst>
          </p:cNvPr>
          <p:cNvSpPr txBox="1"/>
          <p:nvPr/>
        </p:nvSpPr>
        <p:spPr>
          <a:xfrm>
            <a:off x="7908721" y="3969055"/>
            <a:ext cx="3356408"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mj-lt"/>
              </a:rPr>
              <a:t>2</a:t>
            </a:r>
            <a:r>
              <a:rPr lang="tr-TR" sz="1400" dirty="0">
                <a:latin typeface="+mj-lt"/>
              </a:rPr>
              <a:t>2</a:t>
            </a:r>
            <a:r>
              <a:rPr lang="en-US" sz="1400" dirty="0">
                <a:latin typeface="+mj-lt"/>
              </a:rPr>
              <a:t>. </a:t>
            </a:r>
            <a:r>
              <a:rPr lang="tr-TR" sz="1400" dirty="0" err="1">
                <a:latin typeface="+mj-lt"/>
              </a:rPr>
              <a:t>Multiples</a:t>
            </a:r>
            <a:r>
              <a:rPr lang="tr-TR" sz="1400" dirty="0">
                <a:latin typeface="+mj-lt"/>
              </a:rPr>
              <a:t> </a:t>
            </a:r>
            <a:r>
              <a:rPr lang="tr-TR" sz="1400" dirty="0" err="1">
                <a:latin typeface="+mj-lt"/>
              </a:rPr>
              <a:t>Valuation</a:t>
            </a:r>
            <a:endParaRPr lang="en-US" sz="1400" dirty="0">
              <a:latin typeface="+mj-lt"/>
            </a:endParaRPr>
          </a:p>
        </p:txBody>
      </p:sp>
    </p:spTree>
    <p:extLst>
      <p:ext uri="{BB962C8B-B14F-4D97-AF65-F5344CB8AC3E}">
        <p14:creationId xmlns:p14="http://schemas.microsoft.com/office/powerpoint/2010/main" val="3653198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D11FEEAF-0F01-4140-97E0-F21586AF7B11}"/>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329313329"/>
              </p:ext>
            </p:extLst>
          </p:nvPr>
        </p:nvGraphicFramePr>
        <p:xfrm>
          <a:off x="138621" y="1383460"/>
          <a:ext cx="4677220" cy="4977384"/>
        </p:xfrm>
        <a:graphic>
          <a:graphicData uri="http://schemas.openxmlformats.org/drawingml/2006/table">
            <a:tbl>
              <a:tblPr/>
              <a:tblGrid>
                <a:gridCol w="4677220">
                  <a:extLst>
                    <a:ext uri="{9D8B030D-6E8A-4147-A177-3AD203B41FA5}">
                      <a16:colId xmlns:a16="http://schemas.microsoft.com/office/drawing/2014/main" val="20000"/>
                    </a:ext>
                  </a:extLst>
                </a:gridCol>
              </a:tblGrid>
              <a:tr h="4042633">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Kerevitaş benefited the cheap syndication credits and actually was able to transfer a large percentage of its financial liabilities to its parent company</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kern="1200" dirty="0">
                          <a:solidFill>
                            <a:schemeClr val="tx1"/>
                          </a:solidFill>
                          <a:effectLst/>
                          <a:latin typeface="+mn-lt"/>
                          <a:ea typeface="+mn-ea"/>
                          <a:cs typeface="+mn-cs"/>
                          <a:sym typeface="Wingdings" panose="05000000000000000000" pitchFamily="2" charset="2"/>
                        </a:rPr>
                        <a:t>            </a:t>
                      </a:r>
                      <a:r>
                        <a:rPr lang="en-US" sz="1300" kern="1200" dirty="0">
                          <a:solidFill>
                            <a:schemeClr val="tx1"/>
                          </a:solidFill>
                          <a:effectLst/>
                          <a:latin typeface="+mn-lt"/>
                          <a:ea typeface="+mn-ea"/>
                          <a:cs typeface="+mn-cs"/>
                        </a:rPr>
                        <a:t>Together with financial debt, the total amount is 2.07b TRY in 2017 and then it improved to 1.22b TRY, still a very good deleveraging period.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8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a:solidFill>
                            <a:schemeClr val="tx1"/>
                          </a:solidFill>
                          <a:effectLst/>
                          <a:latin typeface="+mn-lt"/>
                          <a:ea typeface="+mn-ea"/>
                          <a:cs typeface="+mn-cs"/>
                        </a:rPr>
                        <a:t>I</a:t>
                      </a:r>
                      <a:r>
                        <a:rPr lang="en-US" sz="1300" kern="1200" dirty="0" err="1">
                          <a:solidFill>
                            <a:schemeClr val="tx1"/>
                          </a:solidFill>
                          <a:effectLst/>
                          <a:latin typeface="+mn-lt"/>
                          <a:ea typeface="+mn-ea"/>
                          <a:cs typeface="+mn-cs"/>
                        </a:rPr>
                        <a:t>mprovements</a:t>
                      </a:r>
                      <a:r>
                        <a:rPr lang="en-US" sz="1300" kern="1200" dirty="0">
                          <a:solidFill>
                            <a:schemeClr val="tx1"/>
                          </a:solidFill>
                          <a:effectLst/>
                          <a:latin typeface="+mn-lt"/>
                          <a:ea typeface="+mn-ea"/>
                          <a:cs typeface="+mn-cs"/>
                        </a:rPr>
                        <a:t> in balance sheet</a:t>
                      </a:r>
                      <a:r>
                        <a:rPr lang="tr-TR" sz="1300" kern="1200" dirty="0">
                          <a:solidFill>
                            <a:schemeClr val="tx1"/>
                          </a:solidFill>
                          <a:effectLst/>
                          <a:latin typeface="+mn-lt"/>
                          <a:ea typeface="+mn-ea"/>
                          <a:cs typeface="+mn-cs"/>
                        </a:rPr>
                        <a:t>:</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kern="1200" dirty="0">
                          <a:solidFill>
                            <a:schemeClr val="tx1"/>
                          </a:solidFill>
                          <a:effectLst/>
                          <a:latin typeface="+mn-lt"/>
                          <a:ea typeface="+mn-ea"/>
                          <a:cs typeface="+mn-cs"/>
                          <a:sym typeface="Wingdings" panose="05000000000000000000" pitchFamily="2" charset="2"/>
                        </a:rPr>
                        <a:t>           </a:t>
                      </a:r>
                      <a:r>
                        <a:rPr lang="en-US" sz="1300" kern="1200" dirty="0">
                          <a:solidFill>
                            <a:schemeClr val="tx1"/>
                          </a:solidFill>
                          <a:effectLst/>
                          <a:latin typeface="+mn-lt"/>
                          <a:ea typeface="+mn-ea"/>
                          <a:cs typeface="+mn-cs"/>
                        </a:rPr>
                        <a:t>Financial Debt/EBITDA </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from 7.5x to 0.2x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kern="1200" dirty="0">
                          <a:solidFill>
                            <a:schemeClr val="tx1"/>
                          </a:solidFill>
                          <a:effectLst/>
                          <a:latin typeface="+mn-lt"/>
                          <a:ea typeface="+mn-ea"/>
                          <a:cs typeface="+mn-cs"/>
                          <a:sym typeface="Wingdings" panose="05000000000000000000" pitchFamily="2" charset="2"/>
                        </a:rPr>
                        <a:t>           </a:t>
                      </a:r>
                      <a:r>
                        <a:rPr lang="en-US" sz="1300" kern="1200" dirty="0">
                          <a:solidFill>
                            <a:schemeClr val="tx1"/>
                          </a:solidFill>
                          <a:effectLst/>
                          <a:latin typeface="+mn-lt"/>
                          <a:ea typeface="+mn-ea"/>
                          <a:cs typeface="+mn-cs"/>
                        </a:rPr>
                        <a:t>Net Financial Debt/EBITDA </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from</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5.1x to </a:t>
                      </a:r>
                      <a:r>
                        <a:rPr lang="tr-TR" sz="1300" kern="1200" dirty="0">
                          <a:solidFill>
                            <a:schemeClr val="tx1"/>
                          </a:solidFill>
                          <a:effectLst/>
                          <a:latin typeface="+mn-lt"/>
                          <a:ea typeface="+mn-ea"/>
                          <a:cs typeface="+mn-cs"/>
                        </a:rPr>
                        <a:t>0.2x</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300" kern="1200" dirty="0">
                          <a:solidFill>
                            <a:schemeClr val="tx1"/>
                          </a:solidFill>
                          <a:effectLst/>
                          <a:latin typeface="+mn-lt"/>
                          <a:ea typeface="+mn-ea"/>
                          <a:cs typeface="+mn-cs"/>
                          <a:sym typeface="Wingdings" panose="05000000000000000000" pitchFamily="2" charset="2"/>
                        </a:rPr>
                        <a:t>           I</a:t>
                      </a:r>
                      <a:r>
                        <a:rPr lang="en-US" sz="1300" kern="1200" dirty="0" err="1">
                          <a:solidFill>
                            <a:schemeClr val="tx1"/>
                          </a:solidFill>
                          <a:effectLst/>
                          <a:latin typeface="+mn-lt"/>
                          <a:ea typeface="+mn-ea"/>
                          <a:cs typeface="+mn-cs"/>
                        </a:rPr>
                        <a:t>nterest</a:t>
                      </a:r>
                      <a:r>
                        <a:rPr lang="en-US" sz="1300" kern="1200" dirty="0">
                          <a:solidFill>
                            <a:schemeClr val="tx1"/>
                          </a:solidFill>
                          <a:effectLst/>
                          <a:latin typeface="+mn-lt"/>
                          <a:ea typeface="+mn-ea"/>
                          <a:cs typeface="+mn-cs"/>
                        </a:rPr>
                        <a:t> coverage ratio </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from</a:t>
                      </a:r>
                      <a:r>
                        <a:rPr lang="tr-TR" sz="1300" kern="1200" dirty="0">
                          <a:solidFill>
                            <a:schemeClr val="tx1"/>
                          </a:solidFill>
                          <a:effectLst/>
                          <a:latin typeface="+mn-lt"/>
                          <a:ea typeface="+mn-ea"/>
                          <a:cs typeface="+mn-cs"/>
                        </a:rPr>
                        <a:t> 0.9</a:t>
                      </a:r>
                      <a:r>
                        <a:rPr lang="en-US" sz="1300" kern="1200" dirty="0">
                          <a:solidFill>
                            <a:schemeClr val="tx1"/>
                          </a:solidFill>
                          <a:effectLst/>
                          <a:latin typeface="+mn-lt"/>
                          <a:ea typeface="+mn-ea"/>
                          <a:cs typeface="+mn-cs"/>
                        </a:rPr>
                        <a:t>x to </a:t>
                      </a:r>
                      <a:r>
                        <a:rPr lang="tr-TR" sz="1300" kern="1200" dirty="0">
                          <a:solidFill>
                            <a:schemeClr val="tx1"/>
                          </a:solidFill>
                          <a:effectLst/>
                          <a:latin typeface="+mn-lt"/>
                          <a:ea typeface="+mn-ea"/>
                          <a:cs typeface="+mn-cs"/>
                        </a:rPr>
                        <a:t>2.2x</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4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64.4m TRY is dominated in Euro</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5.6m TRY is dominated in USD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I</a:t>
                      </a:r>
                      <a:r>
                        <a:rPr lang="en-US" sz="1300" kern="1200" dirty="0" err="1">
                          <a:solidFill>
                            <a:schemeClr val="tx1"/>
                          </a:solidFill>
                          <a:effectLst/>
                          <a:latin typeface="+mn-lt"/>
                          <a:ea typeface="+mn-ea"/>
                          <a:cs typeface="+mn-cs"/>
                        </a:rPr>
                        <a:t>nterest</a:t>
                      </a:r>
                      <a:r>
                        <a:rPr lang="en-US" sz="1300" kern="1200" dirty="0">
                          <a:solidFill>
                            <a:schemeClr val="tx1"/>
                          </a:solidFill>
                          <a:effectLst/>
                          <a:latin typeface="+mn-lt"/>
                          <a:ea typeface="+mn-ea"/>
                          <a:cs typeface="+mn-cs"/>
                        </a:rPr>
                        <a:t> rate charged on these loans is between 1-2%</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vulnerable to large FX fluctuations as the management has not taken any incentive to hedge the positions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using</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financial</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instruments</a:t>
                      </a:r>
                      <a:r>
                        <a:rPr lang="en-US" sz="1300" kern="1200" dirty="0">
                          <a:solidFill>
                            <a:schemeClr val="tx1"/>
                          </a:solidFill>
                          <a:effectLst/>
                          <a:latin typeface="+mn-lt"/>
                          <a:ea typeface="+mn-ea"/>
                          <a:cs typeface="+mn-cs"/>
                        </a:rPr>
                        <a:t>.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4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302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2235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Analysis</a:t>
            </a:r>
            <a:endParaRPr lang="en-US" altLang="zh-CN" sz="1200" b="1" dirty="0">
              <a:solidFill>
                <a:schemeClr val="bg1"/>
              </a:solidFill>
            </a:endParaRPr>
          </a:p>
        </p:txBody>
      </p:sp>
      <p:pic>
        <p:nvPicPr>
          <p:cNvPr id="3" name="Picture 2">
            <a:extLst>
              <a:ext uri="{FF2B5EF4-FFF2-40B4-BE49-F238E27FC236}">
                <a16:creationId xmlns:a16="http://schemas.microsoft.com/office/drawing/2014/main" id="{01712E96-BF5C-4B31-92D4-7265A9026498}"/>
              </a:ext>
            </a:extLst>
          </p:cNvPr>
          <p:cNvPicPr>
            <a:picLocks noChangeAspect="1"/>
          </p:cNvPicPr>
          <p:nvPr/>
        </p:nvPicPr>
        <p:blipFill>
          <a:blip r:embed="rId3"/>
          <a:stretch>
            <a:fillRect/>
          </a:stretch>
        </p:blipFill>
        <p:spPr>
          <a:xfrm>
            <a:off x="8807994" y="1475315"/>
            <a:ext cx="3409470" cy="2682626"/>
          </a:xfrm>
          <a:prstGeom prst="rect">
            <a:avLst/>
          </a:prstGeom>
        </p:spPr>
      </p:pic>
      <p:sp>
        <p:nvSpPr>
          <p:cNvPr id="5" name="Arrow: Right 4">
            <a:extLst>
              <a:ext uri="{FF2B5EF4-FFF2-40B4-BE49-F238E27FC236}">
                <a16:creationId xmlns:a16="http://schemas.microsoft.com/office/drawing/2014/main" id="{7AC2E743-EC2E-4EBB-BEA0-50C081FFFFDF}"/>
              </a:ext>
            </a:extLst>
          </p:cNvPr>
          <p:cNvSpPr/>
          <p:nvPr/>
        </p:nvSpPr>
        <p:spPr>
          <a:xfrm rot="19522178">
            <a:off x="9525833" y="2456429"/>
            <a:ext cx="1213061"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+90% CAGR</a:t>
            </a:r>
            <a:endParaRPr lang="en-US" sz="1200" dirty="0"/>
          </a:p>
        </p:txBody>
      </p:sp>
      <p:pic>
        <p:nvPicPr>
          <p:cNvPr id="43" name="Picture 42">
            <a:extLst>
              <a:ext uri="{FF2B5EF4-FFF2-40B4-BE49-F238E27FC236}">
                <a16:creationId xmlns:a16="http://schemas.microsoft.com/office/drawing/2014/main" id="{64E18579-0402-4A7A-B87C-1C7463F3F3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91067" y="4379343"/>
            <a:ext cx="4297680" cy="1508760"/>
          </a:xfrm>
          <a:prstGeom prst="rect">
            <a:avLst/>
          </a:prstGeom>
          <a:noFill/>
          <a:ln>
            <a:noFill/>
          </a:ln>
        </p:spPr>
      </p:pic>
      <p:pic>
        <p:nvPicPr>
          <p:cNvPr id="11" name="Picture 10">
            <a:extLst>
              <a:ext uri="{FF2B5EF4-FFF2-40B4-BE49-F238E27FC236}">
                <a16:creationId xmlns:a16="http://schemas.microsoft.com/office/drawing/2014/main" id="{B2040E84-CED9-40C0-9DD1-6460A999916E}"/>
              </a:ext>
            </a:extLst>
          </p:cNvPr>
          <p:cNvPicPr>
            <a:picLocks noChangeAspect="1"/>
          </p:cNvPicPr>
          <p:nvPr/>
        </p:nvPicPr>
        <p:blipFill>
          <a:blip r:embed="rId5"/>
          <a:stretch>
            <a:fillRect/>
          </a:stretch>
        </p:blipFill>
        <p:spPr>
          <a:xfrm>
            <a:off x="4794583" y="1448172"/>
            <a:ext cx="4150440" cy="2709767"/>
          </a:xfrm>
          <a:prstGeom prst="rect">
            <a:avLst/>
          </a:prstGeom>
        </p:spPr>
      </p:pic>
      <p:cxnSp>
        <p:nvCxnSpPr>
          <p:cNvPr id="63" name="Straight Connector 62">
            <a:extLst>
              <a:ext uri="{FF2B5EF4-FFF2-40B4-BE49-F238E27FC236}">
                <a16:creationId xmlns:a16="http://schemas.microsoft.com/office/drawing/2014/main" id="{59F13186-BA7A-4171-B42B-9BFDDBB9D026}"/>
              </a:ext>
            </a:extLst>
          </p:cNvPr>
          <p:cNvCxnSpPr>
            <a:cxnSpLocks/>
          </p:cNvCxnSpPr>
          <p:nvPr/>
        </p:nvCxnSpPr>
        <p:spPr>
          <a:xfrm>
            <a:off x="609598" y="625167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14D5984E-5BBD-4360-9A07-672080EB572C}"/>
              </a:ext>
            </a:extLst>
          </p:cNvPr>
          <p:cNvGrpSpPr/>
          <p:nvPr/>
        </p:nvGrpSpPr>
        <p:grpSpPr>
          <a:xfrm>
            <a:off x="3395398" y="6135106"/>
            <a:ext cx="1224000" cy="496004"/>
            <a:chOff x="1355317" y="6095931"/>
            <a:chExt cx="1224000" cy="496004"/>
          </a:xfrm>
        </p:grpSpPr>
        <p:sp>
          <p:nvSpPr>
            <p:cNvPr id="65" name="Rectangle 64">
              <a:extLst>
                <a:ext uri="{FF2B5EF4-FFF2-40B4-BE49-F238E27FC236}">
                  <a16:creationId xmlns:a16="http://schemas.microsoft.com/office/drawing/2014/main" id="{797747BA-4A51-405C-879B-7CF49E802F78}"/>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66" name="Oval 65">
              <a:extLst>
                <a:ext uri="{FF2B5EF4-FFF2-40B4-BE49-F238E27FC236}">
                  <a16:creationId xmlns:a16="http://schemas.microsoft.com/office/drawing/2014/main" id="{E8B95142-430C-4781-A990-C9CF6F0638E6}"/>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67" name="Group 66">
            <a:extLst>
              <a:ext uri="{FF2B5EF4-FFF2-40B4-BE49-F238E27FC236}">
                <a16:creationId xmlns:a16="http://schemas.microsoft.com/office/drawing/2014/main" id="{4392F6EF-A646-4DE1-9FAE-34049BE50D3C}"/>
              </a:ext>
            </a:extLst>
          </p:cNvPr>
          <p:cNvGrpSpPr/>
          <p:nvPr/>
        </p:nvGrpSpPr>
        <p:grpSpPr>
          <a:xfrm>
            <a:off x="1529998" y="6111340"/>
            <a:ext cx="1224000" cy="495890"/>
            <a:chOff x="4098256" y="6096045"/>
            <a:chExt cx="1224000" cy="495890"/>
          </a:xfrm>
        </p:grpSpPr>
        <p:sp>
          <p:nvSpPr>
            <p:cNvPr id="68" name="Rectangle 67">
              <a:extLst>
                <a:ext uri="{FF2B5EF4-FFF2-40B4-BE49-F238E27FC236}">
                  <a16:creationId xmlns:a16="http://schemas.microsoft.com/office/drawing/2014/main" id="{DD90A393-4444-4607-934A-C8EB057B9865}"/>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69" name="Oval 68">
              <a:extLst>
                <a:ext uri="{FF2B5EF4-FFF2-40B4-BE49-F238E27FC236}">
                  <a16:creationId xmlns:a16="http://schemas.microsoft.com/office/drawing/2014/main" id="{1E4D94B1-CDAA-4C37-AEF3-5DB33157D4FF}"/>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70" name="Group 69">
            <a:extLst>
              <a:ext uri="{FF2B5EF4-FFF2-40B4-BE49-F238E27FC236}">
                <a16:creationId xmlns:a16="http://schemas.microsoft.com/office/drawing/2014/main" id="{867D7586-AF97-4DA4-855A-7C76D202CE7D}"/>
              </a:ext>
            </a:extLst>
          </p:cNvPr>
          <p:cNvGrpSpPr/>
          <p:nvPr/>
        </p:nvGrpSpPr>
        <p:grpSpPr>
          <a:xfrm>
            <a:off x="9596398" y="6127020"/>
            <a:ext cx="1224000" cy="496004"/>
            <a:chOff x="4098256" y="6095931"/>
            <a:chExt cx="1224000" cy="496004"/>
          </a:xfrm>
        </p:grpSpPr>
        <p:sp>
          <p:nvSpPr>
            <p:cNvPr id="71" name="Rectangle 70">
              <a:extLst>
                <a:ext uri="{FF2B5EF4-FFF2-40B4-BE49-F238E27FC236}">
                  <a16:creationId xmlns:a16="http://schemas.microsoft.com/office/drawing/2014/main" id="{CBCF4742-C25F-4BE8-9AB3-13865F0C38C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72" name="Oval 71">
              <a:extLst>
                <a:ext uri="{FF2B5EF4-FFF2-40B4-BE49-F238E27FC236}">
                  <a16:creationId xmlns:a16="http://schemas.microsoft.com/office/drawing/2014/main" id="{4084F6ED-CEFC-479B-B432-D996863616C8}"/>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73" name="Group 72">
            <a:extLst>
              <a:ext uri="{FF2B5EF4-FFF2-40B4-BE49-F238E27FC236}">
                <a16:creationId xmlns:a16="http://schemas.microsoft.com/office/drawing/2014/main" id="{771A161F-4136-4D67-BA62-572B672B1270}"/>
              </a:ext>
            </a:extLst>
          </p:cNvPr>
          <p:cNvGrpSpPr/>
          <p:nvPr/>
        </p:nvGrpSpPr>
        <p:grpSpPr>
          <a:xfrm>
            <a:off x="5483998" y="6123022"/>
            <a:ext cx="1224000" cy="496004"/>
            <a:chOff x="6824912" y="6095931"/>
            <a:chExt cx="1224000" cy="496004"/>
          </a:xfrm>
        </p:grpSpPr>
        <p:sp>
          <p:nvSpPr>
            <p:cNvPr id="74" name="Rectangle 73">
              <a:extLst>
                <a:ext uri="{FF2B5EF4-FFF2-40B4-BE49-F238E27FC236}">
                  <a16:creationId xmlns:a16="http://schemas.microsoft.com/office/drawing/2014/main" id="{8F155579-9787-4818-ADF9-6128A61CE69D}"/>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75" name="Oval 74">
              <a:extLst>
                <a:ext uri="{FF2B5EF4-FFF2-40B4-BE49-F238E27FC236}">
                  <a16:creationId xmlns:a16="http://schemas.microsoft.com/office/drawing/2014/main" id="{D490EF30-222B-4DB4-8C07-8E0A682177D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76" name="Group 75">
            <a:extLst>
              <a:ext uri="{FF2B5EF4-FFF2-40B4-BE49-F238E27FC236}">
                <a16:creationId xmlns:a16="http://schemas.microsoft.com/office/drawing/2014/main" id="{E23618AA-2D2F-4589-AE14-5BF83EE3BDF0}"/>
              </a:ext>
            </a:extLst>
          </p:cNvPr>
          <p:cNvGrpSpPr/>
          <p:nvPr/>
        </p:nvGrpSpPr>
        <p:grpSpPr>
          <a:xfrm>
            <a:off x="7540198" y="6127020"/>
            <a:ext cx="1224000" cy="496004"/>
            <a:chOff x="9576193" y="6095931"/>
            <a:chExt cx="1224000" cy="496004"/>
          </a:xfrm>
        </p:grpSpPr>
        <p:sp>
          <p:nvSpPr>
            <p:cNvPr id="77" name="Rectangle 76">
              <a:extLst>
                <a:ext uri="{FF2B5EF4-FFF2-40B4-BE49-F238E27FC236}">
                  <a16:creationId xmlns:a16="http://schemas.microsoft.com/office/drawing/2014/main" id="{17B350DC-D969-4D72-97BE-47A0F1647EBF}"/>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78" name="Oval 77">
              <a:extLst>
                <a:ext uri="{FF2B5EF4-FFF2-40B4-BE49-F238E27FC236}">
                  <a16:creationId xmlns:a16="http://schemas.microsoft.com/office/drawing/2014/main" id="{544B1D59-86E1-4D41-A9E7-FFDAA1CC4797}"/>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2416615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FF3C965E-5218-452C-A976-49696B095519}"/>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1973085589"/>
              </p:ext>
            </p:extLst>
          </p:nvPr>
        </p:nvGraphicFramePr>
        <p:xfrm>
          <a:off x="718220" y="1513830"/>
          <a:ext cx="5831380" cy="4855464"/>
        </p:xfrm>
        <a:graphic>
          <a:graphicData uri="http://schemas.openxmlformats.org/drawingml/2006/table">
            <a:tbl>
              <a:tblPr/>
              <a:tblGrid>
                <a:gridCol w="5831380">
                  <a:extLst>
                    <a:ext uri="{9D8B030D-6E8A-4147-A177-3AD203B41FA5}">
                      <a16:colId xmlns:a16="http://schemas.microsoft.com/office/drawing/2014/main" val="20000"/>
                    </a:ext>
                  </a:extLst>
                </a:gridCol>
              </a:tblGrid>
              <a:tr h="4042633">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400" kern="1200" dirty="0" err="1">
                          <a:solidFill>
                            <a:schemeClr val="tx1"/>
                          </a:solidFill>
                          <a:effectLst/>
                          <a:latin typeface="+mn-lt"/>
                          <a:ea typeface="+mn-ea"/>
                          <a:cs typeface="+mn-cs"/>
                        </a:rPr>
                        <a:t>Equity</a:t>
                      </a:r>
                      <a:r>
                        <a:rPr lang="tr-TR" sz="1400" kern="1200" dirty="0">
                          <a:solidFill>
                            <a:schemeClr val="tx1"/>
                          </a:solidFill>
                          <a:effectLst/>
                          <a:latin typeface="+mn-lt"/>
                          <a:ea typeface="+mn-ea"/>
                          <a:cs typeface="+mn-cs"/>
                        </a:rPr>
                        <a:t> </a:t>
                      </a:r>
                      <a:r>
                        <a:rPr lang="tr-TR" sz="1400" kern="1200" dirty="0" err="1">
                          <a:solidFill>
                            <a:schemeClr val="tx1"/>
                          </a:solidFill>
                          <a:effectLst/>
                          <a:latin typeface="+mn-lt"/>
                          <a:ea typeface="+mn-ea"/>
                          <a:cs typeface="+mn-cs"/>
                        </a:rPr>
                        <a:t>ratio</a:t>
                      </a:r>
                      <a:r>
                        <a:rPr lang="tr-TR" sz="1400" kern="1200" dirty="0">
                          <a:solidFill>
                            <a:schemeClr val="tx1"/>
                          </a:solidFill>
                          <a:effectLst/>
                          <a:latin typeface="+mn-lt"/>
                          <a:ea typeface="+mn-ea"/>
                          <a:cs typeface="+mn-cs"/>
                        </a:rPr>
                        <a:t> is not </a:t>
                      </a:r>
                      <a:r>
                        <a:rPr lang="tr-TR" sz="1400" kern="1200" dirty="0" err="1">
                          <a:solidFill>
                            <a:schemeClr val="tx1"/>
                          </a:solidFill>
                          <a:effectLst/>
                          <a:latin typeface="+mn-lt"/>
                          <a:ea typeface="+mn-ea"/>
                          <a:cs typeface="+mn-cs"/>
                        </a:rPr>
                        <a:t>affected</a:t>
                      </a:r>
                      <a:r>
                        <a:rPr lang="tr-TR" sz="1400" kern="1200" dirty="0">
                          <a:solidFill>
                            <a:schemeClr val="tx1"/>
                          </a:solidFill>
                          <a:effectLst/>
                          <a:latin typeface="+mn-lt"/>
                          <a:ea typeface="+mn-ea"/>
                          <a:cs typeface="+mn-cs"/>
                        </a:rPr>
                        <a:t> </a:t>
                      </a:r>
                      <a:r>
                        <a:rPr lang="tr-TR" sz="1400" kern="1200" dirty="0" err="1">
                          <a:solidFill>
                            <a:schemeClr val="tx1"/>
                          </a:solidFill>
                          <a:effectLst/>
                          <a:latin typeface="+mn-lt"/>
                          <a:ea typeface="+mn-ea"/>
                          <a:cs typeface="+mn-cs"/>
                        </a:rPr>
                        <a:t>by</a:t>
                      </a:r>
                      <a:r>
                        <a:rPr lang="tr-TR" sz="1400" kern="1200" dirty="0">
                          <a:solidFill>
                            <a:schemeClr val="tx1"/>
                          </a:solidFill>
                          <a:effectLst/>
                          <a:latin typeface="+mn-lt"/>
                          <a:ea typeface="+mn-ea"/>
                          <a:cs typeface="+mn-cs"/>
                        </a:rPr>
                        <a:t> </a:t>
                      </a:r>
                      <a:r>
                        <a:rPr lang="tr-TR" sz="1400" kern="1200" dirty="0" err="1">
                          <a:solidFill>
                            <a:schemeClr val="tx1"/>
                          </a:solidFill>
                          <a:effectLst/>
                          <a:latin typeface="+mn-lt"/>
                          <a:ea typeface="+mn-ea"/>
                          <a:cs typeface="+mn-cs"/>
                        </a:rPr>
                        <a:t>this</a:t>
                      </a:r>
                      <a:r>
                        <a:rPr lang="tr-TR" sz="1400" kern="1200" dirty="0">
                          <a:solidFill>
                            <a:schemeClr val="tx1"/>
                          </a:solidFill>
                          <a:effectLst/>
                          <a:latin typeface="+mn-lt"/>
                          <a:ea typeface="+mn-ea"/>
                          <a:cs typeface="+mn-cs"/>
                        </a:rPr>
                        <a:t> </a:t>
                      </a:r>
                      <a:r>
                        <a:rPr lang="tr-TR" sz="1400" kern="1200" dirty="0" err="1">
                          <a:solidFill>
                            <a:schemeClr val="tx1"/>
                          </a:solidFill>
                          <a:effectLst/>
                          <a:latin typeface="+mn-lt"/>
                          <a:ea typeface="+mn-ea"/>
                          <a:cs typeface="+mn-cs"/>
                        </a:rPr>
                        <a:t>parent-subsidiary</a:t>
                      </a:r>
                      <a:r>
                        <a:rPr lang="tr-TR" sz="1400" kern="1200" dirty="0">
                          <a:solidFill>
                            <a:schemeClr val="tx1"/>
                          </a:solidFill>
                          <a:effectLst/>
                          <a:latin typeface="+mn-lt"/>
                          <a:ea typeface="+mn-ea"/>
                          <a:cs typeface="+mn-cs"/>
                        </a:rPr>
                        <a:t> </a:t>
                      </a:r>
                      <a:r>
                        <a:rPr lang="tr-TR" sz="1400" kern="1200" dirty="0" err="1">
                          <a:solidFill>
                            <a:schemeClr val="tx1"/>
                          </a:solidFill>
                          <a:effectLst/>
                          <a:latin typeface="+mn-lt"/>
                          <a:ea typeface="+mn-ea"/>
                          <a:cs typeface="+mn-cs"/>
                        </a:rPr>
                        <a:t>relationship</a:t>
                      </a:r>
                      <a:r>
                        <a:rPr lang="tr-TR" sz="1400" kern="1200" dirty="0">
                          <a:solidFill>
                            <a:schemeClr val="tx1"/>
                          </a:solidFill>
                          <a:effectLst/>
                          <a:latin typeface="+mn-lt"/>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4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400" kern="1200" dirty="0">
                          <a:solidFill>
                            <a:schemeClr val="tx1"/>
                          </a:solidFill>
                          <a:effectLst/>
                          <a:latin typeface="+mn-lt"/>
                          <a:ea typeface="+mn-ea"/>
                          <a:cs typeface="+mn-cs"/>
                        </a:rPr>
                        <a:t>Real </a:t>
                      </a:r>
                      <a:r>
                        <a:rPr lang="en-US" sz="1400" kern="1200" dirty="0">
                          <a:solidFill>
                            <a:schemeClr val="tx1"/>
                          </a:solidFill>
                          <a:effectLst/>
                          <a:latin typeface="+mn-lt"/>
                          <a:ea typeface="+mn-ea"/>
                          <a:cs typeface="+mn-cs"/>
                        </a:rPr>
                        <a:t>improvement in leverage </a:t>
                      </a:r>
                      <a:r>
                        <a:rPr lang="tr-TR" sz="1400" kern="1200" dirty="0">
                          <a:solidFill>
                            <a:schemeClr val="tx1"/>
                          </a:solidFill>
                          <a:effectLst/>
                          <a:latin typeface="+mn-lt"/>
                          <a:ea typeface="+mn-ea"/>
                          <a:cs typeface="+mn-cs"/>
                          <a:sym typeface="Wingdings" panose="05000000000000000000" pitchFamily="2" charset="2"/>
                        </a:rPr>
                        <a:t> </a:t>
                      </a:r>
                      <a:r>
                        <a:rPr lang="tr-TR" sz="1400" kern="1200" dirty="0" err="1">
                          <a:solidFill>
                            <a:schemeClr val="tx1"/>
                          </a:solidFill>
                          <a:effectLst/>
                          <a:latin typeface="+mn-lt"/>
                          <a:ea typeface="+mn-ea"/>
                          <a:cs typeface="+mn-cs"/>
                          <a:sym typeface="Wingdings" panose="05000000000000000000" pitchFamily="2" charset="2"/>
                        </a:rPr>
                        <a:t>from</a:t>
                      </a:r>
                      <a:r>
                        <a:rPr lang="tr-TR" sz="1400" kern="1200" dirty="0">
                          <a:solidFill>
                            <a:schemeClr val="tx1"/>
                          </a:solidFill>
                          <a:effectLst/>
                          <a:latin typeface="+mn-lt"/>
                          <a:ea typeface="+mn-ea"/>
                          <a:cs typeface="+mn-cs"/>
                          <a:sym typeface="Wingdings" panose="05000000000000000000" pitchFamily="2" charset="2"/>
                        </a:rPr>
                        <a:t> </a:t>
                      </a:r>
                      <a:r>
                        <a:rPr lang="en-US" sz="1400" kern="1200" dirty="0">
                          <a:solidFill>
                            <a:schemeClr val="tx1"/>
                          </a:solidFill>
                          <a:effectLst/>
                          <a:latin typeface="+mn-lt"/>
                          <a:ea typeface="+mn-ea"/>
                          <a:cs typeface="+mn-cs"/>
                        </a:rPr>
                        <a:t>22% to 35% in the past three years. </a:t>
                      </a:r>
                      <a:endParaRPr lang="tr-TR" sz="14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4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400" kern="1200" dirty="0">
                          <a:solidFill>
                            <a:schemeClr val="tx1"/>
                          </a:solidFill>
                          <a:effectLst/>
                          <a:latin typeface="+mn-lt"/>
                          <a:ea typeface="+mn-ea"/>
                          <a:cs typeface="+mn-cs"/>
                        </a:rPr>
                        <a:t>There has been no dividend distributions, helping the company improve its capitalization structure as the equity increased by </a:t>
                      </a:r>
                      <a:r>
                        <a:rPr lang="tr-TR" sz="1400" kern="1200" dirty="0">
                          <a:solidFill>
                            <a:schemeClr val="tx1"/>
                          </a:solidFill>
                          <a:effectLst/>
                          <a:latin typeface="+mn-lt"/>
                          <a:ea typeface="+mn-ea"/>
                          <a:cs typeface="+mn-cs"/>
                        </a:rPr>
                        <a:t>28</a:t>
                      </a:r>
                      <a:r>
                        <a:rPr lang="en-US" sz="1400" kern="1200" dirty="0">
                          <a:solidFill>
                            <a:schemeClr val="tx1"/>
                          </a:solidFill>
                          <a:effectLst/>
                          <a:latin typeface="+mn-lt"/>
                          <a:ea typeface="+mn-ea"/>
                          <a:cs typeface="+mn-cs"/>
                        </a:rPr>
                        <a:t>.</a:t>
                      </a:r>
                      <a:r>
                        <a:rPr lang="tr-TR" sz="1400" kern="1200" dirty="0">
                          <a:solidFill>
                            <a:schemeClr val="tx1"/>
                          </a:solidFill>
                          <a:effectLst/>
                          <a:latin typeface="+mn-lt"/>
                          <a:ea typeface="+mn-ea"/>
                          <a:cs typeface="+mn-cs"/>
                        </a:rPr>
                        <a:t>3</a:t>
                      </a:r>
                      <a:r>
                        <a:rPr lang="en-US" sz="1400" kern="1200" dirty="0">
                          <a:solidFill>
                            <a:schemeClr val="tx1"/>
                          </a:solidFill>
                          <a:effectLst/>
                          <a:latin typeface="+mn-lt"/>
                          <a:ea typeface="+mn-ea"/>
                          <a:cs typeface="+mn-cs"/>
                        </a:rPr>
                        <a:t>% in just two years (from 760m TRY in 2017 to 966.4m TRY in 2019), a compounding annualized growth of </a:t>
                      </a:r>
                      <a:r>
                        <a:rPr lang="tr-TR" sz="1400" kern="1200" dirty="0">
                          <a:solidFill>
                            <a:schemeClr val="tx1"/>
                          </a:solidFill>
                          <a:effectLst/>
                          <a:latin typeface="+mn-lt"/>
                          <a:ea typeface="+mn-ea"/>
                          <a:cs typeface="+mn-cs"/>
                        </a:rPr>
                        <a:t>13</a:t>
                      </a:r>
                      <a:r>
                        <a:rPr lang="en-US" sz="1400" kern="1200" dirty="0">
                          <a:solidFill>
                            <a:schemeClr val="tx1"/>
                          </a:solidFill>
                          <a:effectLst/>
                          <a:latin typeface="+mn-lt"/>
                          <a:ea typeface="+mn-ea"/>
                          <a:cs typeface="+mn-cs"/>
                        </a:rPr>
                        <a:t>.</a:t>
                      </a:r>
                      <a:r>
                        <a:rPr lang="tr-TR" sz="1400" kern="1200" dirty="0">
                          <a:solidFill>
                            <a:schemeClr val="tx1"/>
                          </a:solidFill>
                          <a:effectLst/>
                          <a:latin typeface="+mn-lt"/>
                          <a:ea typeface="+mn-ea"/>
                          <a:cs typeface="+mn-cs"/>
                        </a:rPr>
                        <a:t>3</a:t>
                      </a:r>
                      <a:r>
                        <a:rPr lang="en-US" sz="1400" kern="1200" dirty="0">
                          <a:solidFill>
                            <a:schemeClr val="tx1"/>
                          </a:solidFill>
                          <a:effectLst/>
                          <a:latin typeface="+mn-lt"/>
                          <a:ea typeface="+mn-ea"/>
                          <a:cs typeface="+mn-cs"/>
                        </a:rPr>
                        <a:t>%. </a:t>
                      </a:r>
                      <a:endParaRPr lang="tr-TR" sz="14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4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400" kern="1200" dirty="0">
                          <a:solidFill>
                            <a:schemeClr val="tx1"/>
                          </a:solidFill>
                          <a:effectLst/>
                          <a:latin typeface="+mn-lt"/>
                          <a:ea typeface="+mn-ea"/>
                          <a:cs typeface="+mn-cs"/>
                        </a:rPr>
                        <a:t>The stress test made by the company shows how it can negatively affected by the FX fluctuations. </a:t>
                      </a:r>
                      <a:endParaRPr lang="tr-TR"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en-US" sz="1400" kern="1200" dirty="0">
                          <a:solidFill>
                            <a:schemeClr val="tx1"/>
                          </a:solidFill>
                          <a:effectLst/>
                          <a:latin typeface="+mn-lt"/>
                          <a:ea typeface="+mn-ea"/>
                          <a:cs typeface="+mn-cs"/>
                        </a:rPr>
                        <a:t>10% devaluation in Turkish Lira would cause company to lose 31.6m TRY, as the firm has net exposure to FX fluctuations and it’s not naturally hedged. Interestingly, the management also chooses not to hedge it by using financial instruments.</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en-US"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4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302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5283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Analysis</a:t>
            </a:r>
            <a:endParaRPr lang="en-US" altLang="zh-CN" sz="1200" b="1" dirty="0">
              <a:solidFill>
                <a:schemeClr val="bg1"/>
              </a:solidFill>
            </a:endParaRPr>
          </a:p>
        </p:txBody>
      </p:sp>
      <p:pic>
        <p:nvPicPr>
          <p:cNvPr id="2" name="Picture 1">
            <a:extLst>
              <a:ext uri="{FF2B5EF4-FFF2-40B4-BE49-F238E27FC236}">
                <a16:creationId xmlns:a16="http://schemas.microsoft.com/office/drawing/2014/main" id="{02BBAFF3-4AD0-4E17-A50F-F02C5FB4D2C9}"/>
              </a:ext>
            </a:extLst>
          </p:cNvPr>
          <p:cNvPicPr>
            <a:picLocks noChangeAspect="1"/>
          </p:cNvPicPr>
          <p:nvPr/>
        </p:nvPicPr>
        <p:blipFill>
          <a:blip r:embed="rId3"/>
          <a:stretch>
            <a:fillRect/>
          </a:stretch>
        </p:blipFill>
        <p:spPr>
          <a:xfrm>
            <a:off x="7017992" y="1260624"/>
            <a:ext cx="4084983" cy="2450990"/>
          </a:xfrm>
          <a:prstGeom prst="rect">
            <a:avLst/>
          </a:prstGeom>
        </p:spPr>
      </p:pic>
      <p:sp>
        <p:nvSpPr>
          <p:cNvPr id="5" name="Arrow: Right 4">
            <a:extLst>
              <a:ext uri="{FF2B5EF4-FFF2-40B4-BE49-F238E27FC236}">
                <a16:creationId xmlns:a16="http://schemas.microsoft.com/office/drawing/2014/main" id="{7AC2E743-EC2E-4EBB-BEA0-50C081FFFFDF}"/>
              </a:ext>
            </a:extLst>
          </p:cNvPr>
          <p:cNvSpPr/>
          <p:nvPr/>
        </p:nvSpPr>
        <p:spPr>
          <a:xfrm rot="20506790">
            <a:off x="7929349" y="1947475"/>
            <a:ext cx="1213061"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+13.3% CAGR</a:t>
            </a:r>
            <a:endParaRPr lang="en-US" sz="1200" dirty="0"/>
          </a:p>
        </p:txBody>
      </p:sp>
      <p:pic>
        <p:nvPicPr>
          <p:cNvPr id="4" name="Picture 3">
            <a:extLst>
              <a:ext uri="{FF2B5EF4-FFF2-40B4-BE49-F238E27FC236}">
                <a16:creationId xmlns:a16="http://schemas.microsoft.com/office/drawing/2014/main" id="{BBB8D7CC-1CD7-4A25-ABEF-B59439AE5850}"/>
              </a:ext>
            </a:extLst>
          </p:cNvPr>
          <p:cNvPicPr>
            <a:picLocks noChangeAspect="1"/>
          </p:cNvPicPr>
          <p:nvPr/>
        </p:nvPicPr>
        <p:blipFill>
          <a:blip r:embed="rId4"/>
          <a:stretch>
            <a:fillRect/>
          </a:stretch>
        </p:blipFill>
        <p:spPr>
          <a:xfrm>
            <a:off x="7017992" y="3575420"/>
            <a:ext cx="4178534" cy="2507121"/>
          </a:xfrm>
          <a:prstGeom prst="rect">
            <a:avLst/>
          </a:prstGeom>
        </p:spPr>
      </p:pic>
      <p:cxnSp>
        <p:nvCxnSpPr>
          <p:cNvPr id="47" name="Straight Connector 46">
            <a:extLst>
              <a:ext uri="{FF2B5EF4-FFF2-40B4-BE49-F238E27FC236}">
                <a16:creationId xmlns:a16="http://schemas.microsoft.com/office/drawing/2014/main" id="{AB51FC17-9E46-440C-AC36-CCF005658039}"/>
              </a:ext>
            </a:extLst>
          </p:cNvPr>
          <p:cNvCxnSpPr>
            <a:cxnSpLocks/>
          </p:cNvCxnSpPr>
          <p:nvPr/>
        </p:nvCxnSpPr>
        <p:spPr>
          <a:xfrm>
            <a:off x="609599" y="6307836"/>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8EA4E266-0D86-408C-97F4-3ED7F9B603F2}"/>
              </a:ext>
            </a:extLst>
          </p:cNvPr>
          <p:cNvGrpSpPr/>
          <p:nvPr/>
        </p:nvGrpSpPr>
        <p:grpSpPr>
          <a:xfrm>
            <a:off x="3395399" y="6191269"/>
            <a:ext cx="1224000" cy="496004"/>
            <a:chOff x="1355317" y="6095931"/>
            <a:chExt cx="1224000" cy="496004"/>
          </a:xfrm>
        </p:grpSpPr>
        <p:sp>
          <p:nvSpPr>
            <p:cNvPr id="49" name="Rectangle 48">
              <a:extLst>
                <a:ext uri="{FF2B5EF4-FFF2-40B4-BE49-F238E27FC236}">
                  <a16:creationId xmlns:a16="http://schemas.microsoft.com/office/drawing/2014/main" id="{C9049B18-8374-4620-BBD7-19B7994EEEDE}"/>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50" name="Oval 49">
              <a:extLst>
                <a:ext uri="{FF2B5EF4-FFF2-40B4-BE49-F238E27FC236}">
                  <a16:creationId xmlns:a16="http://schemas.microsoft.com/office/drawing/2014/main" id="{AA336807-6B6F-4AD2-B2E3-4665A6DE6F26}"/>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1" name="Group 50">
            <a:extLst>
              <a:ext uri="{FF2B5EF4-FFF2-40B4-BE49-F238E27FC236}">
                <a16:creationId xmlns:a16="http://schemas.microsoft.com/office/drawing/2014/main" id="{6B9EE174-F78E-47E0-8C34-113F17595442}"/>
              </a:ext>
            </a:extLst>
          </p:cNvPr>
          <p:cNvGrpSpPr/>
          <p:nvPr/>
        </p:nvGrpSpPr>
        <p:grpSpPr>
          <a:xfrm>
            <a:off x="1529999" y="6167503"/>
            <a:ext cx="1224000" cy="495890"/>
            <a:chOff x="4098256" y="6096045"/>
            <a:chExt cx="1224000" cy="495890"/>
          </a:xfrm>
        </p:grpSpPr>
        <p:sp>
          <p:nvSpPr>
            <p:cNvPr id="52" name="Rectangle 51">
              <a:extLst>
                <a:ext uri="{FF2B5EF4-FFF2-40B4-BE49-F238E27FC236}">
                  <a16:creationId xmlns:a16="http://schemas.microsoft.com/office/drawing/2014/main" id="{E4032AF6-BD71-49DF-8047-6053019A4F93}"/>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C6C7E970-E545-4979-908C-4508E8B1B1AF}"/>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4" name="Group 53">
            <a:extLst>
              <a:ext uri="{FF2B5EF4-FFF2-40B4-BE49-F238E27FC236}">
                <a16:creationId xmlns:a16="http://schemas.microsoft.com/office/drawing/2014/main" id="{9E30C1CE-01F2-4491-9278-AB57DCDF17C8}"/>
              </a:ext>
            </a:extLst>
          </p:cNvPr>
          <p:cNvGrpSpPr/>
          <p:nvPr/>
        </p:nvGrpSpPr>
        <p:grpSpPr>
          <a:xfrm>
            <a:off x="9596399" y="6183183"/>
            <a:ext cx="1224000" cy="496004"/>
            <a:chOff x="4098256" y="6095931"/>
            <a:chExt cx="1224000" cy="496004"/>
          </a:xfrm>
        </p:grpSpPr>
        <p:sp>
          <p:nvSpPr>
            <p:cNvPr id="55" name="Rectangle 54">
              <a:extLst>
                <a:ext uri="{FF2B5EF4-FFF2-40B4-BE49-F238E27FC236}">
                  <a16:creationId xmlns:a16="http://schemas.microsoft.com/office/drawing/2014/main" id="{1D855795-D29A-4BF7-997E-A2BD053749F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4790E921-C2E2-45D5-B84D-838D7D157B0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7" name="Group 56">
            <a:extLst>
              <a:ext uri="{FF2B5EF4-FFF2-40B4-BE49-F238E27FC236}">
                <a16:creationId xmlns:a16="http://schemas.microsoft.com/office/drawing/2014/main" id="{03E2E56D-39BA-4E52-B1C7-DAB40144CF2B}"/>
              </a:ext>
            </a:extLst>
          </p:cNvPr>
          <p:cNvGrpSpPr/>
          <p:nvPr/>
        </p:nvGrpSpPr>
        <p:grpSpPr>
          <a:xfrm>
            <a:off x="5483999" y="6179185"/>
            <a:ext cx="1224000" cy="496004"/>
            <a:chOff x="6824912" y="6095931"/>
            <a:chExt cx="1224000" cy="496004"/>
          </a:xfrm>
        </p:grpSpPr>
        <p:sp>
          <p:nvSpPr>
            <p:cNvPr id="58" name="Rectangle 57">
              <a:extLst>
                <a:ext uri="{FF2B5EF4-FFF2-40B4-BE49-F238E27FC236}">
                  <a16:creationId xmlns:a16="http://schemas.microsoft.com/office/drawing/2014/main" id="{3056FEA3-8FF6-4C50-BC30-247F4D5523A8}"/>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ECECD082-DFFC-442C-8989-279B02DB84B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60" name="Group 59">
            <a:extLst>
              <a:ext uri="{FF2B5EF4-FFF2-40B4-BE49-F238E27FC236}">
                <a16:creationId xmlns:a16="http://schemas.microsoft.com/office/drawing/2014/main" id="{F23D2C95-3E14-49B1-B493-10587F882F3B}"/>
              </a:ext>
            </a:extLst>
          </p:cNvPr>
          <p:cNvGrpSpPr/>
          <p:nvPr/>
        </p:nvGrpSpPr>
        <p:grpSpPr>
          <a:xfrm>
            <a:off x="7540199" y="6183183"/>
            <a:ext cx="1224000" cy="496004"/>
            <a:chOff x="9576193" y="6095931"/>
            <a:chExt cx="1224000" cy="496004"/>
          </a:xfrm>
        </p:grpSpPr>
        <p:sp>
          <p:nvSpPr>
            <p:cNvPr id="61" name="Rectangle 60">
              <a:extLst>
                <a:ext uri="{FF2B5EF4-FFF2-40B4-BE49-F238E27FC236}">
                  <a16:creationId xmlns:a16="http://schemas.microsoft.com/office/drawing/2014/main" id="{C2C44446-9CB3-48B4-94FA-A8DFA4B6F72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2" name="Oval 61">
              <a:extLst>
                <a:ext uri="{FF2B5EF4-FFF2-40B4-BE49-F238E27FC236}">
                  <a16:creationId xmlns:a16="http://schemas.microsoft.com/office/drawing/2014/main" id="{024EAC44-A60F-4093-AD49-A35184A4E6FF}"/>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197824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9EBA2EB4-0DB1-4220-A459-0E55027D7068}"/>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3872975031"/>
              </p:ext>
            </p:extLst>
          </p:nvPr>
        </p:nvGraphicFramePr>
        <p:xfrm>
          <a:off x="381000" y="1528800"/>
          <a:ext cx="4717498" cy="5163459"/>
        </p:xfrm>
        <a:graphic>
          <a:graphicData uri="http://schemas.openxmlformats.org/drawingml/2006/table">
            <a:tbl>
              <a:tblPr/>
              <a:tblGrid>
                <a:gridCol w="4717498">
                  <a:extLst>
                    <a:ext uri="{9D8B030D-6E8A-4147-A177-3AD203B41FA5}">
                      <a16:colId xmlns:a16="http://schemas.microsoft.com/office/drawing/2014/main" val="20000"/>
                    </a:ext>
                  </a:extLst>
                </a:gridCol>
              </a:tblGrid>
              <a:tr h="4892187">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For two consecutive years before 2017, Kerevitaş had not been able to cover its current liabilities with its current assets as the current ratio had been 0.9x. </a:t>
                      </a: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From 2017 on, current ratio has significantly improved from 1.1x to 2.5x</a:t>
                      </a:r>
                      <a:r>
                        <a:rPr lang="tr-TR" sz="1300" kern="1200" dirty="0">
                          <a:solidFill>
                            <a:schemeClr val="tx1"/>
                          </a:solidFill>
                          <a:effectLst/>
                          <a:latin typeface="+mn-lt"/>
                          <a:ea typeface="+mn-ea"/>
                          <a:cs typeface="+mn-cs"/>
                        </a:rPr>
                        <a:t> </a:t>
                      </a:r>
                      <a:r>
                        <a:rPr lang="tr-TR" sz="1300" kern="1200" dirty="0">
                          <a:solidFill>
                            <a:schemeClr val="tx1"/>
                          </a:solidFill>
                          <a:effectLst/>
                          <a:latin typeface="+mn-lt"/>
                          <a:ea typeface="+mn-ea"/>
                          <a:cs typeface="+mn-cs"/>
                          <a:sym typeface="Wingdings" panose="05000000000000000000" pitchFamily="2" charset="2"/>
                        </a:rPr>
                        <a:t> </a:t>
                      </a:r>
                      <a:r>
                        <a:rPr lang="en-US" sz="1300" kern="1200" dirty="0">
                          <a:solidFill>
                            <a:schemeClr val="tx1"/>
                          </a:solidFill>
                          <a:effectLst/>
                          <a:latin typeface="+mn-lt"/>
                          <a:ea typeface="+mn-ea"/>
                          <a:cs typeface="+mn-cs"/>
                        </a:rPr>
                        <a:t>a sign that the company can mitigate any short-term liquidity issues in case the need arises.</a:t>
                      </a: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The similar improvement </a:t>
                      </a:r>
                      <a:r>
                        <a:rPr lang="tr-TR" sz="1300" kern="1200" dirty="0">
                          <a:solidFill>
                            <a:schemeClr val="tx1"/>
                          </a:solidFill>
                          <a:effectLst/>
                          <a:latin typeface="+mn-lt"/>
                          <a:ea typeface="+mn-ea"/>
                          <a:cs typeface="+mn-cs"/>
                        </a:rPr>
                        <a:t>in </a:t>
                      </a:r>
                      <a:r>
                        <a:rPr lang="tr-TR" sz="1300" kern="1200" dirty="0" err="1">
                          <a:solidFill>
                            <a:schemeClr val="tx1"/>
                          </a:solidFill>
                          <a:effectLst/>
                          <a:latin typeface="+mn-lt"/>
                          <a:ea typeface="+mn-ea"/>
                          <a:cs typeface="+mn-cs"/>
                        </a:rPr>
                        <a:t>quick</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ratio</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level</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significantly improved to 0.7x at the end of 2019, whereas the same levels were far from reality before 2017 when it was 0.3x. </a:t>
                      </a: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err="1">
                          <a:solidFill>
                            <a:schemeClr val="tx1"/>
                          </a:solidFill>
                          <a:effectLst/>
                          <a:latin typeface="+mn-lt"/>
                          <a:ea typeface="+mn-ea"/>
                          <a:cs typeface="+mn-cs"/>
                        </a:rPr>
                        <a:t>Kerevitaş</a:t>
                      </a:r>
                      <a:r>
                        <a:rPr lang="tr-TR" sz="1300" kern="1200" dirty="0">
                          <a:solidFill>
                            <a:schemeClr val="tx1"/>
                          </a:solidFill>
                          <a:effectLst/>
                          <a:latin typeface="+mn-lt"/>
                          <a:ea typeface="+mn-ea"/>
                          <a:cs typeface="+mn-cs"/>
                        </a:rPr>
                        <a:t> has a </a:t>
                      </a:r>
                      <a:r>
                        <a:rPr lang="tr-TR" sz="1300" kern="1200" dirty="0" err="1">
                          <a:solidFill>
                            <a:schemeClr val="tx1"/>
                          </a:solidFill>
                          <a:effectLst/>
                          <a:latin typeface="+mn-lt"/>
                          <a:ea typeface="+mn-ea"/>
                          <a:cs typeface="+mn-cs"/>
                        </a:rPr>
                        <a:t>stronger</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position</a:t>
                      </a:r>
                      <a:r>
                        <a:rPr lang="tr-TR" sz="1300" kern="1200" dirty="0">
                          <a:solidFill>
                            <a:schemeClr val="tx1"/>
                          </a:solidFill>
                          <a:effectLst/>
                          <a:latin typeface="+mn-lt"/>
                          <a:ea typeface="+mn-ea"/>
                          <a:cs typeface="+mn-cs"/>
                        </a:rPr>
                        <a:t> in </a:t>
                      </a:r>
                      <a:r>
                        <a:rPr lang="tr-TR" sz="1300" kern="1200" dirty="0" err="1">
                          <a:solidFill>
                            <a:schemeClr val="tx1"/>
                          </a:solidFill>
                          <a:effectLst/>
                          <a:latin typeface="+mn-lt"/>
                          <a:ea typeface="+mn-ea"/>
                          <a:cs typeface="+mn-cs"/>
                        </a:rPr>
                        <a:t>terms</a:t>
                      </a:r>
                      <a:r>
                        <a:rPr lang="tr-TR" sz="1300" kern="1200" dirty="0">
                          <a:solidFill>
                            <a:schemeClr val="tx1"/>
                          </a:solidFill>
                          <a:effectLst/>
                          <a:latin typeface="+mn-lt"/>
                          <a:ea typeface="+mn-ea"/>
                          <a:cs typeface="+mn-cs"/>
                        </a:rPr>
                        <a:t> of </a:t>
                      </a:r>
                      <a:r>
                        <a:rPr lang="tr-TR" sz="1300" kern="1200" dirty="0" err="1">
                          <a:solidFill>
                            <a:schemeClr val="tx1"/>
                          </a:solidFill>
                          <a:effectLst/>
                          <a:latin typeface="+mn-lt"/>
                          <a:ea typeface="+mn-ea"/>
                          <a:cs typeface="+mn-cs"/>
                        </a:rPr>
                        <a:t>operationg</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cash</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flow</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ratio</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now</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able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to</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cover</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all</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its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current</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liabilities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with</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the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cash</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flow</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from</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operations</a:t>
                      </a: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All these ensure that the company is now better positioned for any shocks, whether it’s external or not.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endParaRPr lang="tr-TR" sz="11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en-US" sz="13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726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5283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 </a:t>
            </a:r>
            <a:r>
              <a:rPr lang="tr-TR" altLang="zh-CN" sz="1200" b="1" dirty="0" err="1">
                <a:solidFill>
                  <a:schemeClr val="bg1"/>
                </a:solidFill>
              </a:rPr>
              <a:t>Liquidity</a:t>
            </a:r>
            <a:endParaRPr lang="en-US" altLang="zh-CN" sz="1200" b="1" dirty="0">
              <a:solidFill>
                <a:schemeClr val="bg1"/>
              </a:solidFill>
            </a:endParaRPr>
          </a:p>
        </p:txBody>
      </p:sp>
      <p:pic>
        <p:nvPicPr>
          <p:cNvPr id="3" name="Picture 2">
            <a:extLst>
              <a:ext uri="{FF2B5EF4-FFF2-40B4-BE49-F238E27FC236}">
                <a16:creationId xmlns:a16="http://schemas.microsoft.com/office/drawing/2014/main" id="{7201D365-DC3E-46B1-813F-FCDE60944C80}"/>
              </a:ext>
            </a:extLst>
          </p:cNvPr>
          <p:cNvPicPr>
            <a:picLocks noChangeAspect="1"/>
          </p:cNvPicPr>
          <p:nvPr/>
        </p:nvPicPr>
        <p:blipFill>
          <a:blip r:embed="rId3"/>
          <a:stretch>
            <a:fillRect/>
          </a:stretch>
        </p:blipFill>
        <p:spPr>
          <a:xfrm>
            <a:off x="5047698" y="1329413"/>
            <a:ext cx="3711540" cy="2549274"/>
          </a:xfrm>
          <a:prstGeom prst="rect">
            <a:avLst/>
          </a:prstGeom>
        </p:spPr>
      </p:pic>
      <p:pic>
        <p:nvPicPr>
          <p:cNvPr id="6" name="Picture 5">
            <a:extLst>
              <a:ext uri="{FF2B5EF4-FFF2-40B4-BE49-F238E27FC236}">
                <a16:creationId xmlns:a16="http://schemas.microsoft.com/office/drawing/2014/main" id="{37837F4F-DC1F-4104-A9AC-E8F22DB92A0B}"/>
              </a:ext>
            </a:extLst>
          </p:cNvPr>
          <p:cNvPicPr>
            <a:picLocks noChangeAspect="1"/>
          </p:cNvPicPr>
          <p:nvPr/>
        </p:nvPicPr>
        <p:blipFill>
          <a:blip r:embed="rId4"/>
          <a:stretch>
            <a:fillRect/>
          </a:stretch>
        </p:blipFill>
        <p:spPr>
          <a:xfrm>
            <a:off x="8651440" y="1368013"/>
            <a:ext cx="3761036" cy="2549274"/>
          </a:xfrm>
          <a:prstGeom prst="rect">
            <a:avLst/>
          </a:prstGeom>
        </p:spPr>
      </p:pic>
      <p:pic>
        <p:nvPicPr>
          <p:cNvPr id="7" name="Picture 6">
            <a:extLst>
              <a:ext uri="{FF2B5EF4-FFF2-40B4-BE49-F238E27FC236}">
                <a16:creationId xmlns:a16="http://schemas.microsoft.com/office/drawing/2014/main" id="{CAC33109-BEE4-4B01-93DC-76A8B1D217F4}"/>
              </a:ext>
            </a:extLst>
          </p:cNvPr>
          <p:cNvPicPr>
            <a:picLocks noChangeAspect="1"/>
          </p:cNvPicPr>
          <p:nvPr/>
        </p:nvPicPr>
        <p:blipFill>
          <a:blip r:embed="rId5"/>
          <a:stretch>
            <a:fillRect/>
          </a:stretch>
        </p:blipFill>
        <p:spPr>
          <a:xfrm>
            <a:off x="6627133" y="3824667"/>
            <a:ext cx="3761036" cy="2256622"/>
          </a:xfrm>
          <a:prstGeom prst="rect">
            <a:avLst/>
          </a:prstGeom>
        </p:spPr>
      </p:pic>
      <p:cxnSp>
        <p:nvCxnSpPr>
          <p:cNvPr id="46" name="Straight Connector 45">
            <a:extLst>
              <a:ext uri="{FF2B5EF4-FFF2-40B4-BE49-F238E27FC236}">
                <a16:creationId xmlns:a16="http://schemas.microsoft.com/office/drawing/2014/main" id="{BF2A4449-8FFC-4715-8AD8-8F09E7F6FEC5}"/>
              </a:ext>
            </a:extLst>
          </p:cNvPr>
          <p:cNvCxnSpPr>
            <a:cxnSpLocks/>
          </p:cNvCxnSpPr>
          <p:nvPr/>
        </p:nvCxnSpPr>
        <p:spPr>
          <a:xfrm>
            <a:off x="609599" y="6329855"/>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7" name="Group 46">
            <a:extLst>
              <a:ext uri="{FF2B5EF4-FFF2-40B4-BE49-F238E27FC236}">
                <a16:creationId xmlns:a16="http://schemas.microsoft.com/office/drawing/2014/main" id="{E4AEF9AA-9B66-4D0A-8EA3-AEB411A7EE06}"/>
              </a:ext>
            </a:extLst>
          </p:cNvPr>
          <p:cNvGrpSpPr/>
          <p:nvPr/>
        </p:nvGrpSpPr>
        <p:grpSpPr>
          <a:xfrm>
            <a:off x="3395399" y="6213288"/>
            <a:ext cx="1224000" cy="496004"/>
            <a:chOff x="1355317" y="6095931"/>
            <a:chExt cx="1224000" cy="496004"/>
          </a:xfrm>
        </p:grpSpPr>
        <p:sp>
          <p:nvSpPr>
            <p:cNvPr id="48" name="Rectangle 47">
              <a:extLst>
                <a:ext uri="{FF2B5EF4-FFF2-40B4-BE49-F238E27FC236}">
                  <a16:creationId xmlns:a16="http://schemas.microsoft.com/office/drawing/2014/main" id="{7F0BB857-3D5A-4062-BE62-E63AFC66FDEF}"/>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49" name="Oval 48">
              <a:extLst>
                <a:ext uri="{FF2B5EF4-FFF2-40B4-BE49-F238E27FC236}">
                  <a16:creationId xmlns:a16="http://schemas.microsoft.com/office/drawing/2014/main" id="{AA3F271E-456A-45DD-AE2F-AB9C8C8921C5}"/>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0" name="Group 49">
            <a:extLst>
              <a:ext uri="{FF2B5EF4-FFF2-40B4-BE49-F238E27FC236}">
                <a16:creationId xmlns:a16="http://schemas.microsoft.com/office/drawing/2014/main" id="{D1059BDB-A50B-4441-9B3A-2D596749F073}"/>
              </a:ext>
            </a:extLst>
          </p:cNvPr>
          <p:cNvGrpSpPr/>
          <p:nvPr/>
        </p:nvGrpSpPr>
        <p:grpSpPr>
          <a:xfrm>
            <a:off x="1529999" y="6189522"/>
            <a:ext cx="1224000" cy="495890"/>
            <a:chOff x="4098256" y="6096045"/>
            <a:chExt cx="1224000" cy="495890"/>
          </a:xfrm>
        </p:grpSpPr>
        <p:sp>
          <p:nvSpPr>
            <p:cNvPr id="51" name="Rectangle 50">
              <a:extLst>
                <a:ext uri="{FF2B5EF4-FFF2-40B4-BE49-F238E27FC236}">
                  <a16:creationId xmlns:a16="http://schemas.microsoft.com/office/drawing/2014/main" id="{BC893D43-8D51-4707-8E9D-FC90563E2FC0}"/>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7CB90679-1888-410E-9D1D-6D809354F6DC}"/>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3" name="Group 52">
            <a:extLst>
              <a:ext uri="{FF2B5EF4-FFF2-40B4-BE49-F238E27FC236}">
                <a16:creationId xmlns:a16="http://schemas.microsoft.com/office/drawing/2014/main" id="{080E02E7-2E1A-4352-8606-481BDE9D28B0}"/>
              </a:ext>
            </a:extLst>
          </p:cNvPr>
          <p:cNvGrpSpPr/>
          <p:nvPr/>
        </p:nvGrpSpPr>
        <p:grpSpPr>
          <a:xfrm>
            <a:off x="9596399" y="6205202"/>
            <a:ext cx="1224000" cy="496004"/>
            <a:chOff x="4098256" y="6095931"/>
            <a:chExt cx="1224000" cy="496004"/>
          </a:xfrm>
        </p:grpSpPr>
        <p:sp>
          <p:nvSpPr>
            <p:cNvPr id="54" name="Rectangle 53">
              <a:extLst>
                <a:ext uri="{FF2B5EF4-FFF2-40B4-BE49-F238E27FC236}">
                  <a16:creationId xmlns:a16="http://schemas.microsoft.com/office/drawing/2014/main" id="{B04431A8-0EEF-4546-A783-9686523CF60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7C4349F4-285B-49EE-8C59-AB3E3B0B67E5}"/>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6" name="Group 55">
            <a:extLst>
              <a:ext uri="{FF2B5EF4-FFF2-40B4-BE49-F238E27FC236}">
                <a16:creationId xmlns:a16="http://schemas.microsoft.com/office/drawing/2014/main" id="{DC903C9E-F260-43DB-A271-28E5BAC76DD8}"/>
              </a:ext>
            </a:extLst>
          </p:cNvPr>
          <p:cNvGrpSpPr/>
          <p:nvPr/>
        </p:nvGrpSpPr>
        <p:grpSpPr>
          <a:xfrm>
            <a:off x="5483999" y="6201204"/>
            <a:ext cx="1224000" cy="496004"/>
            <a:chOff x="6824912" y="6095931"/>
            <a:chExt cx="1224000" cy="496004"/>
          </a:xfrm>
        </p:grpSpPr>
        <p:sp>
          <p:nvSpPr>
            <p:cNvPr id="57" name="Rectangle 56">
              <a:extLst>
                <a:ext uri="{FF2B5EF4-FFF2-40B4-BE49-F238E27FC236}">
                  <a16:creationId xmlns:a16="http://schemas.microsoft.com/office/drawing/2014/main" id="{21085D68-CE34-4B97-A9BA-203427AA70C3}"/>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F76E8971-792E-41DB-A171-000F856C900B}"/>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59" name="Group 58">
            <a:extLst>
              <a:ext uri="{FF2B5EF4-FFF2-40B4-BE49-F238E27FC236}">
                <a16:creationId xmlns:a16="http://schemas.microsoft.com/office/drawing/2014/main" id="{903CAB93-43BB-4BCD-9135-B02DE569E1DF}"/>
              </a:ext>
            </a:extLst>
          </p:cNvPr>
          <p:cNvGrpSpPr/>
          <p:nvPr/>
        </p:nvGrpSpPr>
        <p:grpSpPr>
          <a:xfrm>
            <a:off x="7540199" y="6205202"/>
            <a:ext cx="1224000" cy="496004"/>
            <a:chOff x="9576193" y="6095931"/>
            <a:chExt cx="1224000" cy="496004"/>
          </a:xfrm>
        </p:grpSpPr>
        <p:sp>
          <p:nvSpPr>
            <p:cNvPr id="60" name="Rectangle 59">
              <a:extLst>
                <a:ext uri="{FF2B5EF4-FFF2-40B4-BE49-F238E27FC236}">
                  <a16:creationId xmlns:a16="http://schemas.microsoft.com/office/drawing/2014/main" id="{59541F8D-4A95-47EB-A406-064CAC9A33DF}"/>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1" name="Oval 60">
              <a:extLst>
                <a:ext uri="{FF2B5EF4-FFF2-40B4-BE49-F238E27FC236}">
                  <a16:creationId xmlns:a16="http://schemas.microsoft.com/office/drawing/2014/main" id="{16F3F781-B04C-4FB1-BAA0-FC17BFD19311}"/>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134282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1B55EA0-BEF3-479A-B784-0469163DF386}"/>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Income</a:t>
            </a:r>
            <a:r>
              <a:rPr lang="tr-TR" altLang="zh-CN" sz="1200" b="1" dirty="0">
                <a:solidFill>
                  <a:schemeClr val="bg1"/>
                </a:solidFill>
              </a:rPr>
              <a:t> Statement</a:t>
            </a:r>
            <a:endParaRPr lang="en-US" altLang="zh-CN" sz="1200" b="1" dirty="0">
              <a:solidFill>
                <a:schemeClr val="bg1"/>
              </a:solidFill>
            </a:endParaRPr>
          </a:p>
        </p:txBody>
      </p:sp>
      <p:pic>
        <p:nvPicPr>
          <p:cNvPr id="42" name="Picture 41" descr="page45image43354176">
            <a:extLst>
              <a:ext uri="{FF2B5EF4-FFF2-40B4-BE49-F238E27FC236}">
                <a16:creationId xmlns:a16="http://schemas.microsoft.com/office/drawing/2014/main" id="{00000000-0008-0000-0100-000003000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099" y="12549189"/>
            <a:ext cx="1273621" cy="160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C52D30E-2B1A-4645-AA52-81339CDB5230}"/>
              </a:ext>
            </a:extLst>
          </p:cNvPr>
          <p:cNvPicPr>
            <a:picLocks noChangeAspect="1"/>
          </p:cNvPicPr>
          <p:nvPr/>
        </p:nvPicPr>
        <p:blipFill>
          <a:blip r:embed="rId4"/>
          <a:stretch>
            <a:fillRect/>
          </a:stretch>
        </p:blipFill>
        <p:spPr>
          <a:xfrm>
            <a:off x="558473" y="1340869"/>
            <a:ext cx="6946840" cy="4807506"/>
          </a:xfrm>
          <a:prstGeom prst="rect">
            <a:avLst/>
          </a:prstGeom>
        </p:spPr>
      </p:pic>
      <p:pic>
        <p:nvPicPr>
          <p:cNvPr id="5" name="Picture 4">
            <a:extLst>
              <a:ext uri="{FF2B5EF4-FFF2-40B4-BE49-F238E27FC236}">
                <a16:creationId xmlns:a16="http://schemas.microsoft.com/office/drawing/2014/main" id="{19084C2A-F8F8-43E2-A65A-8B12F181AD84}"/>
              </a:ext>
            </a:extLst>
          </p:cNvPr>
          <p:cNvPicPr>
            <a:picLocks noChangeAspect="1"/>
          </p:cNvPicPr>
          <p:nvPr/>
        </p:nvPicPr>
        <p:blipFill>
          <a:blip r:embed="rId5"/>
          <a:stretch>
            <a:fillRect/>
          </a:stretch>
        </p:blipFill>
        <p:spPr>
          <a:xfrm>
            <a:off x="8112847" y="1343405"/>
            <a:ext cx="3077597" cy="2571251"/>
          </a:xfrm>
          <a:prstGeom prst="rect">
            <a:avLst/>
          </a:prstGeom>
        </p:spPr>
      </p:pic>
      <p:pic>
        <p:nvPicPr>
          <p:cNvPr id="8" name="Picture 7">
            <a:extLst>
              <a:ext uri="{FF2B5EF4-FFF2-40B4-BE49-F238E27FC236}">
                <a16:creationId xmlns:a16="http://schemas.microsoft.com/office/drawing/2014/main" id="{2AB628CB-3D99-4DAF-B150-C9F07FFE6CC6}"/>
              </a:ext>
            </a:extLst>
          </p:cNvPr>
          <p:cNvPicPr>
            <a:picLocks noChangeAspect="1"/>
          </p:cNvPicPr>
          <p:nvPr/>
        </p:nvPicPr>
        <p:blipFill>
          <a:blip r:embed="rId6"/>
          <a:stretch>
            <a:fillRect/>
          </a:stretch>
        </p:blipFill>
        <p:spPr>
          <a:xfrm>
            <a:off x="8056330" y="3873093"/>
            <a:ext cx="3476048" cy="2085629"/>
          </a:xfrm>
          <a:prstGeom prst="rect">
            <a:avLst/>
          </a:prstGeom>
        </p:spPr>
      </p:pic>
      <p:sp>
        <p:nvSpPr>
          <p:cNvPr id="46" name="Arrow: Right 45">
            <a:extLst>
              <a:ext uri="{FF2B5EF4-FFF2-40B4-BE49-F238E27FC236}">
                <a16:creationId xmlns:a16="http://schemas.microsoft.com/office/drawing/2014/main" id="{D8EAF327-6627-4291-AEE5-6EFEEA6AB4CF}"/>
              </a:ext>
            </a:extLst>
          </p:cNvPr>
          <p:cNvSpPr/>
          <p:nvPr/>
        </p:nvSpPr>
        <p:spPr>
          <a:xfrm rot="20258845">
            <a:off x="8833634" y="4422316"/>
            <a:ext cx="1243670" cy="321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+36,5% CAGR </a:t>
            </a:r>
            <a:endParaRPr lang="en-US" sz="1200" dirty="0"/>
          </a:p>
        </p:txBody>
      </p:sp>
      <p:cxnSp>
        <p:nvCxnSpPr>
          <p:cNvPr id="48" name="Straight Connector 47">
            <a:extLst>
              <a:ext uri="{FF2B5EF4-FFF2-40B4-BE49-F238E27FC236}">
                <a16:creationId xmlns:a16="http://schemas.microsoft.com/office/drawing/2014/main" id="{5AAE1703-4CF0-47BE-9DAA-4D19D1DA5387}"/>
              </a:ext>
            </a:extLst>
          </p:cNvPr>
          <p:cNvCxnSpPr>
            <a:cxnSpLocks/>
          </p:cNvCxnSpPr>
          <p:nvPr/>
        </p:nvCxnSpPr>
        <p:spPr>
          <a:xfrm>
            <a:off x="609599" y="6366616"/>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79131AA6-5C8E-4844-BBDE-F5ACD539CEB9}"/>
              </a:ext>
            </a:extLst>
          </p:cNvPr>
          <p:cNvGrpSpPr/>
          <p:nvPr/>
        </p:nvGrpSpPr>
        <p:grpSpPr>
          <a:xfrm>
            <a:off x="3395399" y="6250049"/>
            <a:ext cx="1224000" cy="496004"/>
            <a:chOff x="1355317" y="6095931"/>
            <a:chExt cx="1224000" cy="496004"/>
          </a:xfrm>
        </p:grpSpPr>
        <p:sp>
          <p:nvSpPr>
            <p:cNvPr id="50" name="Rectangle 49">
              <a:extLst>
                <a:ext uri="{FF2B5EF4-FFF2-40B4-BE49-F238E27FC236}">
                  <a16:creationId xmlns:a16="http://schemas.microsoft.com/office/drawing/2014/main" id="{4009D14C-5EF8-4964-A805-9A85EEEFBF24}"/>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51" name="Oval 50">
              <a:extLst>
                <a:ext uri="{FF2B5EF4-FFF2-40B4-BE49-F238E27FC236}">
                  <a16:creationId xmlns:a16="http://schemas.microsoft.com/office/drawing/2014/main" id="{086313B7-5F11-4B90-8195-C7B40AE7E31D}"/>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2" name="Group 51">
            <a:extLst>
              <a:ext uri="{FF2B5EF4-FFF2-40B4-BE49-F238E27FC236}">
                <a16:creationId xmlns:a16="http://schemas.microsoft.com/office/drawing/2014/main" id="{670C28A3-BCAE-4304-9B18-958F1D077956}"/>
              </a:ext>
            </a:extLst>
          </p:cNvPr>
          <p:cNvGrpSpPr/>
          <p:nvPr/>
        </p:nvGrpSpPr>
        <p:grpSpPr>
          <a:xfrm>
            <a:off x="1529999" y="6226283"/>
            <a:ext cx="1224000" cy="495890"/>
            <a:chOff x="4098256" y="6096045"/>
            <a:chExt cx="1224000" cy="495890"/>
          </a:xfrm>
        </p:grpSpPr>
        <p:sp>
          <p:nvSpPr>
            <p:cNvPr id="53" name="Rectangle 52">
              <a:extLst>
                <a:ext uri="{FF2B5EF4-FFF2-40B4-BE49-F238E27FC236}">
                  <a16:creationId xmlns:a16="http://schemas.microsoft.com/office/drawing/2014/main" id="{5ACD897A-FCF2-4414-9D7D-EB00621BD56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4" name="Oval 53">
              <a:extLst>
                <a:ext uri="{FF2B5EF4-FFF2-40B4-BE49-F238E27FC236}">
                  <a16:creationId xmlns:a16="http://schemas.microsoft.com/office/drawing/2014/main" id="{9A359F4E-015F-4A4E-B741-572858D56D21}"/>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5" name="Group 54">
            <a:extLst>
              <a:ext uri="{FF2B5EF4-FFF2-40B4-BE49-F238E27FC236}">
                <a16:creationId xmlns:a16="http://schemas.microsoft.com/office/drawing/2014/main" id="{AC87919A-9B8D-4EA2-B147-1797828B51A7}"/>
              </a:ext>
            </a:extLst>
          </p:cNvPr>
          <p:cNvGrpSpPr/>
          <p:nvPr/>
        </p:nvGrpSpPr>
        <p:grpSpPr>
          <a:xfrm>
            <a:off x="9596399" y="6241963"/>
            <a:ext cx="1224000" cy="496004"/>
            <a:chOff x="4098256" y="6095931"/>
            <a:chExt cx="1224000" cy="496004"/>
          </a:xfrm>
        </p:grpSpPr>
        <p:sp>
          <p:nvSpPr>
            <p:cNvPr id="56" name="Rectangle 55">
              <a:extLst>
                <a:ext uri="{FF2B5EF4-FFF2-40B4-BE49-F238E27FC236}">
                  <a16:creationId xmlns:a16="http://schemas.microsoft.com/office/drawing/2014/main" id="{89032934-15F1-4656-9245-8632374FE3B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12E1F44C-A6BA-4943-9CBA-C64D4C7526E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8" name="Group 57">
            <a:extLst>
              <a:ext uri="{FF2B5EF4-FFF2-40B4-BE49-F238E27FC236}">
                <a16:creationId xmlns:a16="http://schemas.microsoft.com/office/drawing/2014/main" id="{91BA8A65-395D-412C-9F1B-D29EEF8CB943}"/>
              </a:ext>
            </a:extLst>
          </p:cNvPr>
          <p:cNvGrpSpPr/>
          <p:nvPr/>
        </p:nvGrpSpPr>
        <p:grpSpPr>
          <a:xfrm>
            <a:off x="5483999" y="6237965"/>
            <a:ext cx="1224000" cy="496004"/>
            <a:chOff x="6824912" y="6095931"/>
            <a:chExt cx="1224000" cy="496004"/>
          </a:xfrm>
        </p:grpSpPr>
        <p:sp>
          <p:nvSpPr>
            <p:cNvPr id="59" name="Rectangle 58">
              <a:extLst>
                <a:ext uri="{FF2B5EF4-FFF2-40B4-BE49-F238E27FC236}">
                  <a16:creationId xmlns:a16="http://schemas.microsoft.com/office/drawing/2014/main" id="{53F51D87-BF2D-4842-81CE-92B3979BF1D0}"/>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0" name="Oval 59">
              <a:extLst>
                <a:ext uri="{FF2B5EF4-FFF2-40B4-BE49-F238E27FC236}">
                  <a16:creationId xmlns:a16="http://schemas.microsoft.com/office/drawing/2014/main" id="{C9DDF56C-E002-401D-88A4-9C067D8E2D29}"/>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61" name="Group 60">
            <a:extLst>
              <a:ext uri="{FF2B5EF4-FFF2-40B4-BE49-F238E27FC236}">
                <a16:creationId xmlns:a16="http://schemas.microsoft.com/office/drawing/2014/main" id="{6DD9B8C9-7E7A-4B9F-AC89-E844F87F8DD6}"/>
              </a:ext>
            </a:extLst>
          </p:cNvPr>
          <p:cNvGrpSpPr/>
          <p:nvPr/>
        </p:nvGrpSpPr>
        <p:grpSpPr>
          <a:xfrm>
            <a:off x="7540199" y="6241963"/>
            <a:ext cx="1224000" cy="496004"/>
            <a:chOff x="9576193" y="6095931"/>
            <a:chExt cx="1224000" cy="496004"/>
          </a:xfrm>
        </p:grpSpPr>
        <p:sp>
          <p:nvSpPr>
            <p:cNvPr id="62" name="Rectangle 61">
              <a:extLst>
                <a:ext uri="{FF2B5EF4-FFF2-40B4-BE49-F238E27FC236}">
                  <a16:creationId xmlns:a16="http://schemas.microsoft.com/office/drawing/2014/main" id="{9567B501-E8F3-498B-94EB-BB1C9C3F92EC}"/>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3" name="Oval 62">
              <a:extLst>
                <a:ext uri="{FF2B5EF4-FFF2-40B4-BE49-F238E27FC236}">
                  <a16:creationId xmlns:a16="http://schemas.microsoft.com/office/drawing/2014/main" id="{B2E9D7AC-EBB6-4B20-9CB2-C2DC1C1915CC}"/>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1680349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F15AA240-A924-400C-9B3C-73118915D3B7}"/>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1238533991"/>
              </p:ext>
            </p:extLst>
          </p:nvPr>
        </p:nvGraphicFramePr>
        <p:xfrm>
          <a:off x="122548" y="1496751"/>
          <a:ext cx="4529252" cy="4291584"/>
        </p:xfrm>
        <a:graphic>
          <a:graphicData uri="http://schemas.openxmlformats.org/drawingml/2006/table">
            <a:tbl>
              <a:tblPr/>
              <a:tblGrid>
                <a:gridCol w="4529252">
                  <a:extLst>
                    <a:ext uri="{9D8B030D-6E8A-4147-A177-3AD203B41FA5}">
                      <a16:colId xmlns:a16="http://schemas.microsoft.com/office/drawing/2014/main" val="20000"/>
                    </a:ext>
                  </a:extLst>
                </a:gridCol>
              </a:tblGrid>
              <a:tr h="2719894">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dirty="0"/>
                        <a:t>CAGR of </a:t>
                      </a:r>
                      <a:r>
                        <a:rPr lang="tr-TR" sz="1300" dirty="0"/>
                        <a:t>9.5</a:t>
                      </a:r>
                      <a:r>
                        <a:rPr lang="en-US" sz="1300" dirty="0"/>
                        <a:t>% sales growth whereas the inflation </a:t>
                      </a:r>
                      <a:r>
                        <a:rPr lang="en-US" sz="1300" dirty="0" err="1"/>
                        <a:t>compoundedly</a:t>
                      </a:r>
                      <a:r>
                        <a:rPr lang="en-US" sz="1300" dirty="0"/>
                        <a:t> averaged at 13%. </a:t>
                      </a:r>
                      <a:endParaRPr lang="tr-TR" sz="1300" dirty="0"/>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dirty="0"/>
                        <a:t>The fast-growing frozen food market is mainly responsible for the revenue growth </a:t>
                      </a:r>
                      <a:endParaRPr lang="tr-TR" sz="1300" dirty="0"/>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dirty="0"/>
                        <a:t>        </a:t>
                      </a:r>
                      <a:r>
                        <a:rPr lang="tr-TR" sz="1300" dirty="0">
                          <a:sym typeface="Wingdings" panose="05000000000000000000" pitchFamily="2" charset="2"/>
                        </a:rPr>
                        <a:t></a:t>
                      </a:r>
                      <a:r>
                        <a:rPr lang="en-US" sz="1300" dirty="0"/>
                        <a:t>the firm maintains its competitive position in the market as it has 20% market share in frozen food market and 48% in oil market. </a:t>
                      </a:r>
                      <a:endParaRPr lang="tr-TR" sz="1300" dirty="0"/>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dirty="0">
                          <a:sym typeface="Wingdings" panose="05000000000000000000" pitchFamily="2" charset="2"/>
                        </a:rPr>
                        <a:t>        </a:t>
                      </a:r>
                      <a:r>
                        <a:rPr lang="en-US" sz="1300" kern="1200" dirty="0">
                          <a:solidFill>
                            <a:schemeClr val="tx1"/>
                          </a:solidFill>
                          <a:effectLst/>
                          <a:latin typeface="+mn-lt"/>
                          <a:ea typeface="+mn-ea"/>
                          <a:cs typeface="+mn-cs"/>
                        </a:rPr>
                        <a:t>The management did a good job by keeping </a:t>
                      </a:r>
                      <a:r>
                        <a:rPr lang="en-US" sz="1300" kern="1200" dirty="0" err="1">
                          <a:solidFill>
                            <a:schemeClr val="tx1"/>
                          </a:solidFill>
                          <a:effectLst/>
                          <a:latin typeface="+mn-lt"/>
                          <a:ea typeface="+mn-ea"/>
                          <a:cs typeface="+mn-cs"/>
                        </a:rPr>
                        <a:t>opex</a:t>
                      </a:r>
                      <a:r>
                        <a:rPr lang="en-US" sz="1300" kern="1200" dirty="0">
                          <a:solidFill>
                            <a:schemeClr val="tx1"/>
                          </a:solidFill>
                          <a:effectLst/>
                          <a:latin typeface="+mn-lt"/>
                          <a:ea typeface="+mn-ea"/>
                          <a:cs typeface="+mn-cs"/>
                        </a:rPr>
                        <a:t> rate around 11% even though the </a:t>
                      </a:r>
                      <a:r>
                        <a:rPr lang="en-US" sz="1300" kern="1200" dirty="0" err="1">
                          <a:solidFill>
                            <a:schemeClr val="tx1"/>
                          </a:solidFill>
                          <a:effectLst/>
                          <a:latin typeface="+mn-lt"/>
                          <a:ea typeface="+mn-ea"/>
                          <a:cs typeface="+mn-cs"/>
                        </a:rPr>
                        <a:t>opex</a:t>
                      </a:r>
                      <a:r>
                        <a:rPr lang="en-US" sz="1300" kern="1200" dirty="0">
                          <a:solidFill>
                            <a:schemeClr val="tx1"/>
                          </a:solidFill>
                          <a:effectLst/>
                          <a:latin typeface="+mn-lt"/>
                          <a:ea typeface="+mn-ea"/>
                          <a:cs typeface="+mn-cs"/>
                        </a:rPr>
                        <a:t> requirements of growing frozen food sales is larger than that of oil products </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kern="1200" dirty="0">
                          <a:solidFill>
                            <a:schemeClr val="tx1"/>
                          </a:solidFill>
                          <a:effectLst/>
                          <a:latin typeface="+mn-lt"/>
                          <a:ea typeface="+mn-ea"/>
                          <a:cs typeface="+mn-cs"/>
                        </a:rPr>
                        <a:t>       </a:t>
                      </a:r>
                      <a:r>
                        <a:rPr lang="tr-TR" sz="1300" kern="1200" dirty="0">
                          <a:solidFill>
                            <a:schemeClr val="tx1"/>
                          </a:solidFill>
                          <a:effectLst/>
                          <a:latin typeface="+mn-lt"/>
                          <a:ea typeface="+mn-ea"/>
                          <a:cs typeface="+mn-cs"/>
                          <a:sym typeface="Wingdings" panose="05000000000000000000" pitchFamily="2" charset="2"/>
                        </a:rPr>
                        <a:t></a:t>
                      </a:r>
                      <a:r>
                        <a:rPr lang="en-US" sz="1300" kern="1200" dirty="0">
                          <a:solidFill>
                            <a:schemeClr val="tx1"/>
                          </a:solidFill>
                          <a:effectLst/>
                          <a:latin typeface="+mn-lt"/>
                          <a:ea typeface="+mn-ea"/>
                          <a:cs typeface="+mn-cs"/>
                        </a:rPr>
                        <a:t>clear in 1Q2020 operating report that the frozen foods’ gross margin and EBITDA margin are 26.2% and 11.7%, respectively, whereas </a:t>
                      </a:r>
                      <a:r>
                        <a:rPr lang="en-US" sz="1300" kern="1200" dirty="0" err="1">
                          <a:solidFill>
                            <a:schemeClr val="tx1"/>
                          </a:solidFill>
                          <a:effectLst/>
                          <a:latin typeface="+mn-lt"/>
                          <a:ea typeface="+mn-ea"/>
                          <a:cs typeface="+mn-cs"/>
                        </a:rPr>
                        <a:t>oil&amp;margarine</a:t>
                      </a:r>
                      <a:r>
                        <a:rPr lang="en-US" sz="1300" kern="1200" dirty="0">
                          <a:solidFill>
                            <a:schemeClr val="tx1"/>
                          </a:solidFill>
                          <a:effectLst/>
                          <a:latin typeface="+mn-lt"/>
                          <a:ea typeface="+mn-ea"/>
                          <a:cs typeface="+mn-cs"/>
                        </a:rPr>
                        <a:t> segment’s gross margin and EBITDA margin stand at 21.5% and 14.6%, respectively). </a:t>
                      </a:r>
                      <a:endParaRPr lang="tr-TR" sz="1300" dirty="0"/>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300" dirty="0"/>
                        <a:t>        </a:t>
                      </a:r>
                      <a:r>
                        <a:rPr lang="tr-TR" sz="1300" dirty="0">
                          <a:sym typeface="Wingdings" panose="05000000000000000000" pitchFamily="2" charset="2"/>
                        </a:rPr>
                        <a:t></a:t>
                      </a:r>
                      <a:r>
                        <a:rPr lang="en-US" sz="1300" dirty="0"/>
                        <a:t>covid-19 crisis is reflected very positively in 1Q2020 revenues of the firm as the growth was 29% and 10% in frozen food segment and edible </a:t>
                      </a:r>
                      <a:r>
                        <a:rPr lang="en-US" sz="1300" dirty="0" err="1"/>
                        <a:t>oil&amp;margarine</a:t>
                      </a:r>
                      <a:r>
                        <a:rPr lang="en-US" sz="1300" dirty="0"/>
                        <a:t> segment respectively. </a:t>
                      </a: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5706">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5283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Income</a:t>
            </a:r>
            <a:r>
              <a:rPr lang="tr-TR" altLang="zh-CN" sz="1200" b="1" dirty="0">
                <a:solidFill>
                  <a:schemeClr val="bg1"/>
                </a:solidFill>
              </a:rPr>
              <a:t> Statement</a:t>
            </a:r>
            <a:endParaRPr lang="en-US" altLang="zh-CN" sz="1200" b="1" dirty="0">
              <a:solidFill>
                <a:schemeClr val="bg1"/>
              </a:solidFill>
            </a:endParaRPr>
          </a:p>
        </p:txBody>
      </p:sp>
      <p:pic>
        <p:nvPicPr>
          <p:cNvPr id="4" name="Picture 3">
            <a:extLst>
              <a:ext uri="{FF2B5EF4-FFF2-40B4-BE49-F238E27FC236}">
                <a16:creationId xmlns:a16="http://schemas.microsoft.com/office/drawing/2014/main" id="{646B35C7-4430-4E20-B0D6-B818568E68F4}"/>
              </a:ext>
            </a:extLst>
          </p:cNvPr>
          <p:cNvPicPr>
            <a:picLocks noChangeAspect="1"/>
          </p:cNvPicPr>
          <p:nvPr/>
        </p:nvPicPr>
        <p:blipFill>
          <a:blip r:embed="rId3"/>
          <a:stretch>
            <a:fillRect/>
          </a:stretch>
        </p:blipFill>
        <p:spPr>
          <a:xfrm>
            <a:off x="4674212" y="3635628"/>
            <a:ext cx="4003922" cy="2566316"/>
          </a:xfrm>
          <a:prstGeom prst="rect">
            <a:avLst/>
          </a:prstGeom>
        </p:spPr>
      </p:pic>
      <p:pic>
        <p:nvPicPr>
          <p:cNvPr id="5" name="Picture 4">
            <a:extLst>
              <a:ext uri="{FF2B5EF4-FFF2-40B4-BE49-F238E27FC236}">
                <a16:creationId xmlns:a16="http://schemas.microsoft.com/office/drawing/2014/main" id="{BF095791-5E99-4726-80E1-DA1D9B281057}"/>
              </a:ext>
            </a:extLst>
          </p:cNvPr>
          <p:cNvPicPr>
            <a:picLocks noChangeAspect="1"/>
          </p:cNvPicPr>
          <p:nvPr/>
        </p:nvPicPr>
        <p:blipFill>
          <a:blip r:embed="rId4"/>
          <a:stretch>
            <a:fillRect/>
          </a:stretch>
        </p:blipFill>
        <p:spPr>
          <a:xfrm>
            <a:off x="8572092" y="3467861"/>
            <a:ext cx="3633022" cy="2871056"/>
          </a:xfrm>
          <a:prstGeom prst="rect">
            <a:avLst/>
          </a:prstGeom>
        </p:spPr>
      </p:pic>
      <p:pic>
        <p:nvPicPr>
          <p:cNvPr id="9" name="Picture 8">
            <a:extLst>
              <a:ext uri="{FF2B5EF4-FFF2-40B4-BE49-F238E27FC236}">
                <a16:creationId xmlns:a16="http://schemas.microsoft.com/office/drawing/2014/main" id="{10C99DD7-C9DD-4ED9-B11B-1147F9F1AF09}"/>
              </a:ext>
            </a:extLst>
          </p:cNvPr>
          <p:cNvPicPr>
            <a:picLocks noChangeAspect="1"/>
          </p:cNvPicPr>
          <p:nvPr/>
        </p:nvPicPr>
        <p:blipFill>
          <a:blip r:embed="rId5"/>
          <a:stretch>
            <a:fillRect/>
          </a:stretch>
        </p:blipFill>
        <p:spPr>
          <a:xfrm>
            <a:off x="6570103" y="1225328"/>
            <a:ext cx="3592091" cy="2410763"/>
          </a:xfrm>
          <a:prstGeom prst="rect">
            <a:avLst/>
          </a:prstGeom>
        </p:spPr>
      </p:pic>
      <p:sp>
        <p:nvSpPr>
          <p:cNvPr id="47" name="Arrow: Right 46">
            <a:extLst>
              <a:ext uri="{FF2B5EF4-FFF2-40B4-BE49-F238E27FC236}">
                <a16:creationId xmlns:a16="http://schemas.microsoft.com/office/drawing/2014/main" id="{6EE25698-AD94-417C-9B6D-E54C4A3EC10E}"/>
              </a:ext>
            </a:extLst>
          </p:cNvPr>
          <p:cNvSpPr/>
          <p:nvPr/>
        </p:nvSpPr>
        <p:spPr>
          <a:xfrm rot="20960189">
            <a:off x="7559828" y="1672229"/>
            <a:ext cx="1213061"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+9.5% CAGR </a:t>
            </a:r>
            <a:endParaRPr lang="en-US" sz="1200" dirty="0"/>
          </a:p>
        </p:txBody>
      </p:sp>
      <p:cxnSp>
        <p:nvCxnSpPr>
          <p:cNvPr id="65" name="Straight Connector 64">
            <a:extLst>
              <a:ext uri="{FF2B5EF4-FFF2-40B4-BE49-F238E27FC236}">
                <a16:creationId xmlns:a16="http://schemas.microsoft.com/office/drawing/2014/main" id="{39B720F8-22EE-4D1E-9ABE-5292AEBEE176}"/>
              </a:ext>
            </a:extLst>
          </p:cNvPr>
          <p:cNvCxnSpPr>
            <a:cxnSpLocks/>
          </p:cNvCxnSpPr>
          <p:nvPr/>
        </p:nvCxnSpPr>
        <p:spPr>
          <a:xfrm>
            <a:off x="609599" y="646125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66" name="Group 65">
            <a:extLst>
              <a:ext uri="{FF2B5EF4-FFF2-40B4-BE49-F238E27FC236}">
                <a16:creationId xmlns:a16="http://schemas.microsoft.com/office/drawing/2014/main" id="{5C5BF0EA-C1D4-4C31-B11B-B81BE6E4BAFB}"/>
              </a:ext>
            </a:extLst>
          </p:cNvPr>
          <p:cNvGrpSpPr/>
          <p:nvPr/>
        </p:nvGrpSpPr>
        <p:grpSpPr>
          <a:xfrm>
            <a:off x="3395399" y="6344684"/>
            <a:ext cx="1224000" cy="496004"/>
            <a:chOff x="1355317" y="6095931"/>
            <a:chExt cx="1224000" cy="496004"/>
          </a:xfrm>
        </p:grpSpPr>
        <p:sp>
          <p:nvSpPr>
            <p:cNvPr id="67" name="Rectangle 66">
              <a:extLst>
                <a:ext uri="{FF2B5EF4-FFF2-40B4-BE49-F238E27FC236}">
                  <a16:creationId xmlns:a16="http://schemas.microsoft.com/office/drawing/2014/main" id="{7D265F0C-C407-4FB0-874A-0F417AE4A6BC}"/>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68" name="Oval 67">
              <a:extLst>
                <a:ext uri="{FF2B5EF4-FFF2-40B4-BE49-F238E27FC236}">
                  <a16:creationId xmlns:a16="http://schemas.microsoft.com/office/drawing/2014/main" id="{7859AF36-9548-4824-B689-AFA2E21BB8C1}"/>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69" name="Group 68">
            <a:extLst>
              <a:ext uri="{FF2B5EF4-FFF2-40B4-BE49-F238E27FC236}">
                <a16:creationId xmlns:a16="http://schemas.microsoft.com/office/drawing/2014/main" id="{542DB0BE-6A63-45B2-8787-BA2507248BDD}"/>
              </a:ext>
            </a:extLst>
          </p:cNvPr>
          <p:cNvGrpSpPr/>
          <p:nvPr/>
        </p:nvGrpSpPr>
        <p:grpSpPr>
          <a:xfrm>
            <a:off x="1529999" y="6320918"/>
            <a:ext cx="1224000" cy="495890"/>
            <a:chOff x="4098256" y="6096045"/>
            <a:chExt cx="1224000" cy="495890"/>
          </a:xfrm>
        </p:grpSpPr>
        <p:sp>
          <p:nvSpPr>
            <p:cNvPr id="70" name="Rectangle 69">
              <a:extLst>
                <a:ext uri="{FF2B5EF4-FFF2-40B4-BE49-F238E27FC236}">
                  <a16:creationId xmlns:a16="http://schemas.microsoft.com/office/drawing/2014/main" id="{BB1857DA-19C6-4A4D-887A-1A38DEF67F74}"/>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71" name="Oval 70">
              <a:extLst>
                <a:ext uri="{FF2B5EF4-FFF2-40B4-BE49-F238E27FC236}">
                  <a16:creationId xmlns:a16="http://schemas.microsoft.com/office/drawing/2014/main" id="{45309ACC-B131-4BA1-A0B8-8123321F3449}"/>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72" name="Group 71">
            <a:extLst>
              <a:ext uri="{FF2B5EF4-FFF2-40B4-BE49-F238E27FC236}">
                <a16:creationId xmlns:a16="http://schemas.microsoft.com/office/drawing/2014/main" id="{CA8693FE-D99B-428C-8A27-BCED9009AFD5}"/>
              </a:ext>
            </a:extLst>
          </p:cNvPr>
          <p:cNvGrpSpPr/>
          <p:nvPr/>
        </p:nvGrpSpPr>
        <p:grpSpPr>
          <a:xfrm>
            <a:off x="9596399" y="6336598"/>
            <a:ext cx="1224000" cy="496004"/>
            <a:chOff x="4098256" y="6095931"/>
            <a:chExt cx="1224000" cy="496004"/>
          </a:xfrm>
        </p:grpSpPr>
        <p:sp>
          <p:nvSpPr>
            <p:cNvPr id="73" name="Rectangle 72">
              <a:extLst>
                <a:ext uri="{FF2B5EF4-FFF2-40B4-BE49-F238E27FC236}">
                  <a16:creationId xmlns:a16="http://schemas.microsoft.com/office/drawing/2014/main" id="{C675C711-1C58-415E-9CD3-10E64D025AA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74" name="Oval 73">
              <a:extLst>
                <a:ext uri="{FF2B5EF4-FFF2-40B4-BE49-F238E27FC236}">
                  <a16:creationId xmlns:a16="http://schemas.microsoft.com/office/drawing/2014/main" id="{0E1C3ABA-AB53-43D1-BC1A-D6D6A93C7831}"/>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75" name="Group 74">
            <a:extLst>
              <a:ext uri="{FF2B5EF4-FFF2-40B4-BE49-F238E27FC236}">
                <a16:creationId xmlns:a16="http://schemas.microsoft.com/office/drawing/2014/main" id="{18420AC5-2EFA-4807-8F3C-21C5BAF08932}"/>
              </a:ext>
            </a:extLst>
          </p:cNvPr>
          <p:cNvGrpSpPr/>
          <p:nvPr/>
        </p:nvGrpSpPr>
        <p:grpSpPr>
          <a:xfrm>
            <a:off x="5483999" y="6332600"/>
            <a:ext cx="1224000" cy="496004"/>
            <a:chOff x="6824912" y="6095931"/>
            <a:chExt cx="1224000" cy="496004"/>
          </a:xfrm>
        </p:grpSpPr>
        <p:sp>
          <p:nvSpPr>
            <p:cNvPr id="76" name="Rectangle 75">
              <a:extLst>
                <a:ext uri="{FF2B5EF4-FFF2-40B4-BE49-F238E27FC236}">
                  <a16:creationId xmlns:a16="http://schemas.microsoft.com/office/drawing/2014/main" id="{C615FDAC-D77D-46F5-9F0C-6391A9D1751F}"/>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77" name="Oval 76">
              <a:extLst>
                <a:ext uri="{FF2B5EF4-FFF2-40B4-BE49-F238E27FC236}">
                  <a16:creationId xmlns:a16="http://schemas.microsoft.com/office/drawing/2014/main" id="{A029F802-8819-43FC-B9B7-2EE051B0B4B5}"/>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78" name="Group 77">
            <a:extLst>
              <a:ext uri="{FF2B5EF4-FFF2-40B4-BE49-F238E27FC236}">
                <a16:creationId xmlns:a16="http://schemas.microsoft.com/office/drawing/2014/main" id="{6ABA346C-A542-4561-9951-D36925A3E35B}"/>
              </a:ext>
            </a:extLst>
          </p:cNvPr>
          <p:cNvGrpSpPr/>
          <p:nvPr/>
        </p:nvGrpSpPr>
        <p:grpSpPr>
          <a:xfrm>
            <a:off x="7540199" y="6336598"/>
            <a:ext cx="1224000" cy="496004"/>
            <a:chOff x="9576193" y="6095931"/>
            <a:chExt cx="1224000" cy="496004"/>
          </a:xfrm>
        </p:grpSpPr>
        <p:sp>
          <p:nvSpPr>
            <p:cNvPr id="79" name="Rectangle 78">
              <a:extLst>
                <a:ext uri="{FF2B5EF4-FFF2-40B4-BE49-F238E27FC236}">
                  <a16:creationId xmlns:a16="http://schemas.microsoft.com/office/drawing/2014/main" id="{DD58566A-36DB-4BFF-B5E3-CE2DE737BC4B}"/>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80" name="Oval 79">
              <a:extLst>
                <a:ext uri="{FF2B5EF4-FFF2-40B4-BE49-F238E27FC236}">
                  <a16:creationId xmlns:a16="http://schemas.microsoft.com/office/drawing/2014/main" id="{11BCB5C5-7EE4-44F2-BFBD-A6B94D933C09}"/>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2703166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B3F6814-D086-4AB7-B339-88D0E95F8455}"/>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2A07E772-8E25-4697-8D31-B52B82DE5DA4}"/>
              </a:ext>
            </a:extLst>
          </p:cNvPr>
          <p:cNvGraphicFramePr>
            <a:graphicFrameLocks noGrp="1"/>
          </p:cNvGraphicFramePr>
          <p:nvPr>
            <p:extLst>
              <p:ext uri="{D42A27DB-BD31-4B8C-83A1-F6EECF244321}">
                <p14:modId xmlns:p14="http://schemas.microsoft.com/office/powerpoint/2010/main" val="28347944"/>
              </p:ext>
            </p:extLst>
          </p:nvPr>
        </p:nvGraphicFramePr>
        <p:xfrm>
          <a:off x="282058" y="1556372"/>
          <a:ext cx="6703704" cy="4398264"/>
        </p:xfrm>
        <a:graphic>
          <a:graphicData uri="http://schemas.openxmlformats.org/drawingml/2006/table">
            <a:tbl>
              <a:tblPr/>
              <a:tblGrid>
                <a:gridCol w="6703704">
                  <a:extLst>
                    <a:ext uri="{9D8B030D-6E8A-4147-A177-3AD203B41FA5}">
                      <a16:colId xmlns:a16="http://schemas.microsoft.com/office/drawing/2014/main" val="20000"/>
                    </a:ext>
                  </a:extLst>
                </a:gridCol>
              </a:tblGrid>
              <a:tr h="3977471">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err="1">
                          <a:solidFill>
                            <a:schemeClr val="tx1"/>
                          </a:solidFill>
                          <a:effectLst/>
                          <a:latin typeface="+mn-lt"/>
                          <a:ea typeface="+mn-ea"/>
                          <a:cs typeface="+mn-cs"/>
                        </a:rPr>
                        <a:t>Gross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Margin</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from 19% to 25%</a:t>
                      </a:r>
                      <a:endParaRPr lang="tr-TR" sz="1300" kern="1200" dirty="0">
                        <a:solidFill>
                          <a:schemeClr val="tx1"/>
                        </a:solidFill>
                        <a:effectLst/>
                        <a:latin typeface="+mn-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a:solidFill>
                            <a:schemeClr val="tx1"/>
                          </a:solidFill>
                          <a:effectLst/>
                          <a:latin typeface="+mn-lt"/>
                          <a:ea typeface="+mn-ea"/>
                          <a:cs typeface="+mn-cs"/>
                        </a:rPr>
                        <a:t>EBITDA </a:t>
                      </a:r>
                      <a:r>
                        <a:rPr lang="tr-TR" sz="1300" kern="1200" dirty="0" err="1">
                          <a:solidFill>
                            <a:schemeClr val="tx1"/>
                          </a:solidFill>
                          <a:effectLst/>
                          <a:latin typeface="+mn-lt"/>
                          <a:ea typeface="+mn-ea"/>
                          <a:cs typeface="+mn-cs"/>
                        </a:rPr>
                        <a:t>margin</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from 8% to 15%</a:t>
                      </a: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a:solidFill>
                            <a:schemeClr val="tx1"/>
                          </a:solidFill>
                          <a:effectLst/>
                          <a:latin typeface="+mn-lt"/>
                          <a:ea typeface="+mn-ea"/>
                          <a:cs typeface="+mn-cs"/>
                        </a:rPr>
                        <a:t>G</a:t>
                      </a:r>
                      <a:r>
                        <a:rPr lang="en-US" sz="1300" kern="1200" dirty="0" err="1">
                          <a:solidFill>
                            <a:schemeClr val="tx1"/>
                          </a:solidFill>
                          <a:effectLst/>
                          <a:latin typeface="+mn-lt"/>
                          <a:ea typeface="+mn-ea"/>
                          <a:cs typeface="+mn-cs"/>
                        </a:rPr>
                        <a:t>ood</a:t>
                      </a:r>
                      <a:r>
                        <a:rPr lang="en-US" sz="1300" kern="1200" dirty="0">
                          <a:solidFill>
                            <a:schemeClr val="tx1"/>
                          </a:solidFill>
                          <a:effectLst/>
                          <a:latin typeface="+mn-lt"/>
                          <a:ea typeface="+mn-ea"/>
                          <a:cs typeface="+mn-cs"/>
                        </a:rPr>
                        <a:t> margin ratios are not fully reflected in net profits as the firm used most of its income for its interest expenses (141.9m TRY) and it experienced a large FX loss (172.3m TRY) due to unprecedented fluctuations in August 2018.</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Kerevitaş faced a loss of 33.5m TRY out of 2.4b TRY sales in 2018, which is reflected as -1% margin.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kern="1200" dirty="0">
                          <a:solidFill>
                            <a:schemeClr val="tx1"/>
                          </a:solidFill>
                          <a:effectLst/>
                          <a:latin typeface="+mn-lt"/>
                          <a:ea typeface="+mn-ea"/>
                          <a:cs typeface="+mn-cs"/>
                        </a:rPr>
                        <a:t>The year 2019 was better as the net margin was 6%, even better than 3% in 2017. So, 158.9m TRY net profit in 2019 was the highest profit the firm generated so far as the future prospects for Kerevitaş and its subsidiaries became brighter.</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dirty="0"/>
                        <a:t>F</a:t>
                      </a:r>
                      <a:r>
                        <a:rPr lang="en-US" sz="1300" dirty="0" err="1"/>
                        <a:t>rozen</a:t>
                      </a:r>
                      <a:r>
                        <a:rPr lang="en-US" sz="1300" dirty="0"/>
                        <a:t> food sales is capturing more of the total sales (from 25.9% to 29.4%). </a:t>
                      </a:r>
                      <a:endParaRPr lang="tr-TR" sz="1300" dirty="0"/>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dirty="0"/>
                        <a:t>11.5% of the sales came from exports in 2017 whereas this very slightly increased to %12 in 2019, despite the weaker Turkish Lira. </a:t>
                      </a:r>
                      <a:endParaRPr lang="tr-TR" sz="1300" dirty="0"/>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300" dirty="0"/>
                        <a:t>Discount markets attract more customers year by year, so private label sales by Kerevitaş to </a:t>
                      </a:r>
                      <a:r>
                        <a:rPr lang="en-US" sz="1300" dirty="0" err="1"/>
                        <a:t>Şok</a:t>
                      </a:r>
                      <a:r>
                        <a:rPr lang="en-US" sz="1300" dirty="0"/>
                        <a:t>, A101 and BIM supports the growth of domestic sales</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3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5706">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52837"/>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Income</a:t>
            </a:r>
            <a:r>
              <a:rPr lang="tr-TR" altLang="zh-CN" sz="1200" b="1" dirty="0">
                <a:solidFill>
                  <a:schemeClr val="bg1"/>
                </a:solidFill>
              </a:rPr>
              <a:t> Statement</a:t>
            </a:r>
            <a:endParaRPr lang="en-US" altLang="zh-CN" sz="1200" b="1" dirty="0">
              <a:solidFill>
                <a:schemeClr val="bg1"/>
              </a:solidFill>
            </a:endParaRPr>
          </a:p>
        </p:txBody>
      </p:sp>
      <p:pic>
        <p:nvPicPr>
          <p:cNvPr id="2" name="Picture 1">
            <a:extLst>
              <a:ext uri="{FF2B5EF4-FFF2-40B4-BE49-F238E27FC236}">
                <a16:creationId xmlns:a16="http://schemas.microsoft.com/office/drawing/2014/main" id="{A48BF55C-744F-4D1D-96BE-50FF9E6187B9}"/>
              </a:ext>
            </a:extLst>
          </p:cNvPr>
          <p:cNvPicPr>
            <a:picLocks noChangeAspect="1"/>
          </p:cNvPicPr>
          <p:nvPr/>
        </p:nvPicPr>
        <p:blipFill>
          <a:blip r:embed="rId3"/>
          <a:stretch>
            <a:fillRect/>
          </a:stretch>
        </p:blipFill>
        <p:spPr>
          <a:xfrm>
            <a:off x="7659921" y="1255204"/>
            <a:ext cx="3476920" cy="2327888"/>
          </a:xfrm>
          <a:prstGeom prst="rect">
            <a:avLst/>
          </a:prstGeom>
        </p:spPr>
      </p:pic>
      <p:pic>
        <p:nvPicPr>
          <p:cNvPr id="3" name="Picture 2">
            <a:extLst>
              <a:ext uri="{FF2B5EF4-FFF2-40B4-BE49-F238E27FC236}">
                <a16:creationId xmlns:a16="http://schemas.microsoft.com/office/drawing/2014/main" id="{2A717226-1327-4BFD-819B-1C387DB19587}"/>
              </a:ext>
            </a:extLst>
          </p:cNvPr>
          <p:cNvPicPr>
            <a:picLocks noChangeAspect="1"/>
          </p:cNvPicPr>
          <p:nvPr/>
        </p:nvPicPr>
        <p:blipFill>
          <a:blip r:embed="rId4"/>
          <a:stretch>
            <a:fillRect/>
          </a:stretch>
        </p:blipFill>
        <p:spPr>
          <a:xfrm>
            <a:off x="7112183" y="3451762"/>
            <a:ext cx="4572396" cy="2743438"/>
          </a:xfrm>
          <a:prstGeom prst="rect">
            <a:avLst/>
          </a:prstGeom>
        </p:spPr>
      </p:pic>
      <p:cxnSp>
        <p:nvCxnSpPr>
          <p:cNvPr id="44" name="Straight Connector 43">
            <a:extLst>
              <a:ext uri="{FF2B5EF4-FFF2-40B4-BE49-F238E27FC236}">
                <a16:creationId xmlns:a16="http://schemas.microsoft.com/office/drawing/2014/main" id="{E2D8B5D5-53C8-463D-9EB0-9D631DD8C487}"/>
              </a:ext>
            </a:extLst>
          </p:cNvPr>
          <p:cNvCxnSpPr>
            <a:cxnSpLocks/>
          </p:cNvCxnSpPr>
          <p:nvPr/>
        </p:nvCxnSpPr>
        <p:spPr>
          <a:xfrm>
            <a:off x="609599" y="6405168"/>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761B7F24-9C31-4F31-BABC-777D4D459735}"/>
              </a:ext>
            </a:extLst>
          </p:cNvPr>
          <p:cNvGrpSpPr/>
          <p:nvPr/>
        </p:nvGrpSpPr>
        <p:grpSpPr>
          <a:xfrm>
            <a:off x="3395399" y="6288601"/>
            <a:ext cx="1224000" cy="496004"/>
            <a:chOff x="1355317" y="6095931"/>
            <a:chExt cx="1224000" cy="496004"/>
          </a:xfrm>
        </p:grpSpPr>
        <p:sp>
          <p:nvSpPr>
            <p:cNvPr id="46" name="Rectangle 45">
              <a:extLst>
                <a:ext uri="{FF2B5EF4-FFF2-40B4-BE49-F238E27FC236}">
                  <a16:creationId xmlns:a16="http://schemas.microsoft.com/office/drawing/2014/main" id="{99C7748A-1B80-4E73-84C4-3644BBC6591F}"/>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068CB4F3-9D45-468A-9019-BFA96335F1F3}"/>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8A107DAF-B48C-4E3B-91AC-0F67BDC6B71B}"/>
              </a:ext>
            </a:extLst>
          </p:cNvPr>
          <p:cNvGrpSpPr/>
          <p:nvPr/>
        </p:nvGrpSpPr>
        <p:grpSpPr>
          <a:xfrm>
            <a:off x="1529999" y="6264835"/>
            <a:ext cx="1224000" cy="495890"/>
            <a:chOff x="4098256" y="6096045"/>
            <a:chExt cx="1224000" cy="495890"/>
          </a:xfrm>
        </p:grpSpPr>
        <p:sp>
          <p:nvSpPr>
            <p:cNvPr id="49" name="Rectangle 48">
              <a:extLst>
                <a:ext uri="{FF2B5EF4-FFF2-40B4-BE49-F238E27FC236}">
                  <a16:creationId xmlns:a16="http://schemas.microsoft.com/office/drawing/2014/main" id="{44F5DE30-4319-4939-9293-82E4CDD0ECAC}"/>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B54274F4-811E-45E4-B86C-35309B43AF15}"/>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1" name="Group 50">
            <a:extLst>
              <a:ext uri="{FF2B5EF4-FFF2-40B4-BE49-F238E27FC236}">
                <a16:creationId xmlns:a16="http://schemas.microsoft.com/office/drawing/2014/main" id="{13E327CC-C88A-4C00-92F8-625B0A130778}"/>
              </a:ext>
            </a:extLst>
          </p:cNvPr>
          <p:cNvGrpSpPr/>
          <p:nvPr/>
        </p:nvGrpSpPr>
        <p:grpSpPr>
          <a:xfrm>
            <a:off x="9596399" y="6280515"/>
            <a:ext cx="1224000" cy="496004"/>
            <a:chOff x="4098256" y="6095931"/>
            <a:chExt cx="1224000" cy="496004"/>
          </a:xfrm>
        </p:grpSpPr>
        <p:sp>
          <p:nvSpPr>
            <p:cNvPr id="52" name="Rectangle 51">
              <a:extLst>
                <a:ext uri="{FF2B5EF4-FFF2-40B4-BE49-F238E27FC236}">
                  <a16:creationId xmlns:a16="http://schemas.microsoft.com/office/drawing/2014/main" id="{CF618C3B-0E8B-47E2-839F-006B0879AFF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DCFE2BEE-543A-4B4D-8677-DC409E815F6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4" name="Group 53">
            <a:extLst>
              <a:ext uri="{FF2B5EF4-FFF2-40B4-BE49-F238E27FC236}">
                <a16:creationId xmlns:a16="http://schemas.microsoft.com/office/drawing/2014/main" id="{C19825F0-CD17-404F-9F48-71E55F1A30EE}"/>
              </a:ext>
            </a:extLst>
          </p:cNvPr>
          <p:cNvGrpSpPr/>
          <p:nvPr/>
        </p:nvGrpSpPr>
        <p:grpSpPr>
          <a:xfrm>
            <a:off x="5483999" y="6276517"/>
            <a:ext cx="1224000" cy="496004"/>
            <a:chOff x="6824912" y="6095931"/>
            <a:chExt cx="1224000" cy="496004"/>
          </a:xfrm>
        </p:grpSpPr>
        <p:sp>
          <p:nvSpPr>
            <p:cNvPr id="55" name="Rectangle 54">
              <a:extLst>
                <a:ext uri="{FF2B5EF4-FFF2-40B4-BE49-F238E27FC236}">
                  <a16:creationId xmlns:a16="http://schemas.microsoft.com/office/drawing/2014/main" id="{74A6A4F1-4AB6-4D84-A953-44CE7E39E97B}"/>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C52A0CE9-3B82-4044-87CA-119A055D436E}"/>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57" name="Group 56">
            <a:extLst>
              <a:ext uri="{FF2B5EF4-FFF2-40B4-BE49-F238E27FC236}">
                <a16:creationId xmlns:a16="http://schemas.microsoft.com/office/drawing/2014/main" id="{F3C3AC78-EB3F-405A-81DD-2D88C60C56CF}"/>
              </a:ext>
            </a:extLst>
          </p:cNvPr>
          <p:cNvGrpSpPr/>
          <p:nvPr/>
        </p:nvGrpSpPr>
        <p:grpSpPr>
          <a:xfrm>
            <a:off x="7540199" y="6280515"/>
            <a:ext cx="1224000" cy="496004"/>
            <a:chOff x="9576193" y="6095931"/>
            <a:chExt cx="1224000" cy="496004"/>
          </a:xfrm>
        </p:grpSpPr>
        <p:sp>
          <p:nvSpPr>
            <p:cNvPr id="58" name="Rectangle 57">
              <a:extLst>
                <a:ext uri="{FF2B5EF4-FFF2-40B4-BE49-F238E27FC236}">
                  <a16:creationId xmlns:a16="http://schemas.microsoft.com/office/drawing/2014/main" id="{81544965-6840-4A45-9AB2-5EA92AC4C7F7}"/>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1467CED9-3F21-41C7-AA65-6B2AE5066645}"/>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397258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0E205DD-F0B3-4ECE-833C-B7B5A5745CDC}"/>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1366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Income</a:t>
            </a:r>
            <a:r>
              <a:rPr lang="tr-TR" altLang="zh-CN" sz="1200" b="1" dirty="0">
                <a:solidFill>
                  <a:schemeClr val="bg1"/>
                </a:solidFill>
              </a:rPr>
              <a:t> Statement</a:t>
            </a:r>
            <a:endParaRPr lang="en-US" altLang="zh-CN" sz="1200" b="1" dirty="0">
              <a:solidFill>
                <a:schemeClr val="bg1"/>
              </a:solidFill>
            </a:endParaRPr>
          </a:p>
        </p:txBody>
      </p:sp>
      <p:pic>
        <p:nvPicPr>
          <p:cNvPr id="42" name="Picture 41" descr="page45image43354176">
            <a:extLst>
              <a:ext uri="{FF2B5EF4-FFF2-40B4-BE49-F238E27FC236}">
                <a16:creationId xmlns:a16="http://schemas.microsoft.com/office/drawing/2014/main" id="{00000000-0008-0000-0100-000003000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099" y="12549189"/>
            <a:ext cx="1273621" cy="1609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Chart 42">
            <a:extLst>
              <a:ext uri="{FF2B5EF4-FFF2-40B4-BE49-F238E27FC236}">
                <a16:creationId xmlns:a16="http://schemas.microsoft.com/office/drawing/2014/main" id="{2B85885A-2694-402F-9B18-9618C727E367}"/>
              </a:ext>
            </a:extLst>
          </p:cNvPr>
          <p:cNvGraphicFramePr>
            <a:graphicFrameLocks/>
          </p:cNvGraphicFramePr>
          <p:nvPr>
            <p:extLst>
              <p:ext uri="{D42A27DB-BD31-4B8C-83A1-F6EECF244321}">
                <p14:modId xmlns:p14="http://schemas.microsoft.com/office/powerpoint/2010/main" val="3899009808"/>
              </p:ext>
            </p:extLst>
          </p:nvPr>
        </p:nvGraphicFramePr>
        <p:xfrm>
          <a:off x="2971014" y="1339275"/>
          <a:ext cx="6249971" cy="4428855"/>
        </p:xfrm>
        <a:graphic>
          <a:graphicData uri="http://schemas.openxmlformats.org/drawingml/2006/chart">
            <c:chart xmlns:c="http://schemas.openxmlformats.org/drawingml/2006/chart" xmlns:r="http://schemas.openxmlformats.org/officeDocument/2006/relationships" r:id="rId4"/>
          </a:graphicData>
        </a:graphic>
      </p:graphicFrame>
      <p:cxnSp>
        <p:nvCxnSpPr>
          <p:cNvPr id="45" name="Straight Connector 44">
            <a:extLst>
              <a:ext uri="{FF2B5EF4-FFF2-40B4-BE49-F238E27FC236}">
                <a16:creationId xmlns:a16="http://schemas.microsoft.com/office/drawing/2014/main" id="{3D705C59-7372-4D3C-A909-41F097089DAD}"/>
              </a:ext>
            </a:extLst>
          </p:cNvPr>
          <p:cNvCxnSpPr>
            <a:cxnSpLocks/>
          </p:cNvCxnSpPr>
          <p:nvPr/>
        </p:nvCxnSpPr>
        <p:spPr>
          <a:xfrm>
            <a:off x="609599" y="6344605"/>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7" name="Group 46">
            <a:extLst>
              <a:ext uri="{FF2B5EF4-FFF2-40B4-BE49-F238E27FC236}">
                <a16:creationId xmlns:a16="http://schemas.microsoft.com/office/drawing/2014/main" id="{A53D6558-7F79-4D65-A8D0-DB743E77404E}"/>
              </a:ext>
            </a:extLst>
          </p:cNvPr>
          <p:cNvGrpSpPr/>
          <p:nvPr/>
        </p:nvGrpSpPr>
        <p:grpSpPr>
          <a:xfrm>
            <a:off x="3395399" y="6228038"/>
            <a:ext cx="1224000" cy="496004"/>
            <a:chOff x="1355317" y="6095931"/>
            <a:chExt cx="1224000" cy="496004"/>
          </a:xfrm>
        </p:grpSpPr>
        <p:sp>
          <p:nvSpPr>
            <p:cNvPr id="48" name="Rectangle 47">
              <a:extLst>
                <a:ext uri="{FF2B5EF4-FFF2-40B4-BE49-F238E27FC236}">
                  <a16:creationId xmlns:a16="http://schemas.microsoft.com/office/drawing/2014/main" id="{17B5D701-8887-45BE-9AE1-EDDABBED4AD9}"/>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49" name="Oval 48">
              <a:extLst>
                <a:ext uri="{FF2B5EF4-FFF2-40B4-BE49-F238E27FC236}">
                  <a16:creationId xmlns:a16="http://schemas.microsoft.com/office/drawing/2014/main" id="{F5F51978-2145-4A78-8A7D-17B7B62C9ABE}"/>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0" name="Group 49">
            <a:extLst>
              <a:ext uri="{FF2B5EF4-FFF2-40B4-BE49-F238E27FC236}">
                <a16:creationId xmlns:a16="http://schemas.microsoft.com/office/drawing/2014/main" id="{E472189A-E3AF-438C-9E0B-6F35A42CE304}"/>
              </a:ext>
            </a:extLst>
          </p:cNvPr>
          <p:cNvGrpSpPr/>
          <p:nvPr/>
        </p:nvGrpSpPr>
        <p:grpSpPr>
          <a:xfrm>
            <a:off x="1529999" y="6204272"/>
            <a:ext cx="1224000" cy="495890"/>
            <a:chOff x="4098256" y="6096045"/>
            <a:chExt cx="1224000" cy="495890"/>
          </a:xfrm>
        </p:grpSpPr>
        <p:sp>
          <p:nvSpPr>
            <p:cNvPr id="51" name="Rectangle 50">
              <a:extLst>
                <a:ext uri="{FF2B5EF4-FFF2-40B4-BE49-F238E27FC236}">
                  <a16:creationId xmlns:a16="http://schemas.microsoft.com/office/drawing/2014/main" id="{F46D63A3-15A5-426D-9293-0F34CD635E8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90A8D031-D2DD-4D7E-8E42-88B70707EB17}"/>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3" name="Group 52">
            <a:extLst>
              <a:ext uri="{FF2B5EF4-FFF2-40B4-BE49-F238E27FC236}">
                <a16:creationId xmlns:a16="http://schemas.microsoft.com/office/drawing/2014/main" id="{797DC175-02A8-4392-BD17-3DFBE5A04EEB}"/>
              </a:ext>
            </a:extLst>
          </p:cNvPr>
          <p:cNvGrpSpPr/>
          <p:nvPr/>
        </p:nvGrpSpPr>
        <p:grpSpPr>
          <a:xfrm>
            <a:off x="9596399" y="6219952"/>
            <a:ext cx="1224000" cy="496004"/>
            <a:chOff x="4098256" y="6095931"/>
            <a:chExt cx="1224000" cy="496004"/>
          </a:xfrm>
        </p:grpSpPr>
        <p:sp>
          <p:nvSpPr>
            <p:cNvPr id="54" name="Rectangle 53">
              <a:extLst>
                <a:ext uri="{FF2B5EF4-FFF2-40B4-BE49-F238E27FC236}">
                  <a16:creationId xmlns:a16="http://schemas.microsoft.com/office/drawing/2014/main" id="{23219C6A-FE4C-4347-B465-E353E209E26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A2F9C99F-C98A-4315-AA8E-258D0177BBE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6" name="Group 55">
            <a:extLst>
              <a:ext uri="{FF2B5EF4-FFF2-40B4-BE49-F238E27FC236}">
                <a16:creationId xmlns:a16="http://schemas.microsoft.com/office/drawing/2014/main" id="{B0C2F65E-A061-4F86-945E-BA18A434C32A}"/>
              </a:ext>
            </a:extLst>
          </p:cNvPr>
          <p:cNvGrpSpPr/>
          <p:nvPr/>
        </p:nvGrpSpPr>
        <p:grpSpPr>
          <a:xfrm>
            <a:off x="5483999" y="6215954"/>
            <a:ext cx="1224000" cy="496004"/>
            <a:chOff x="6824912" y="6095931"/>
            <a:chExt cx="1224000" cy="496004"/>
          </a:xfrm>
        </p:grpSpPr>
        <p:sp>
          <p:nvSpPr>
            <p:cNvPr id="57" name="Rectangle 56">
              <a:extLst>
                <a:ext uri="{FF2B5EF4-FFF2-40B4-BE49-F238E27FC236}">
                  <a16:creationId xmlns:a16="http://schemas.microsoft.com/office/drawing/2014/main" id="{6AF15E8E-9DEA-49BD-B77F-F3BB60E5B224}"/>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75849718-860D-4725-8FBE-B8121C5F9C80}"/>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59" name="Group 58">
            <a:extLst>
              <a:ext uri="{FF2B5EF4-FFF2-40B4-BE49-F238E27FC236}">
                <a16:creationId xmlns:a16="http://schemas.microsoft.com/office/drawing/2014/main" id="{7C7D689B-F9F9-42F6-AB95-1A9F7C31A331}"/>
              </a:ext>
            </a:extLst>
          </p:cNvPr>
          <p:cNvGrpSpPr/>
          <p:nvPr/>
        </p:nvGrpSpPr>
        <p:grpSpPr>
          <a:xfrm>
            <a:off x="7540199" y="6219952"/>
            <a:ext cx="1224000" cy="496004"/>
            <a:chOff x="9576193" y="6095931"/>
            <a:chExt cx="1224000" cy="496004"/>
          </a:xfrm>
        </p:grpSpPr>
        <p:sp>
          <p:nvSpPr>
            <p:cNvPr id="60" name="Rectangle 59">
              <a:extLst>
                <a:ext uri="{FF2B5EF4-FFF2-40B4-BE49-F238E27FC236}">
                  <a16:creationId xmlns:a16="http://schemas.microsoft.com/office/drawing/2014/main" id="{F79F11B1-EEF2-4992-BDCA-E057AD2476B3}"/>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1" name="Oval 60">
              <a:extLst>
                <a:ext uri="{FF2B5EF4-FFF2-40B4-BE49-F238E27FC236}">
                  <a16:creationId xmlns:a16="http://schemas.microsoft.com/office/drawing/2014/main" id="{92C861B0-8BD4-4B23-9C5D-7D7084C9BDAC}"/>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3778356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1655F456-D6FE-48EF-B09B-68DAEED33146}"/>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Cash </a:t>
            </a:r>
            <a:r>
              <a:rPr lang="tr-TR" altLang="zh-CN" sz="1200" b="1" dirty="0" err="1">
                <a:solidFill>
                  <a:schemeClr val="bg1"/>
                </a:solidFill>
              </a:rPr>
              <a:t>Flow</a:t>
            </a:r>
            <a:r>
              <a:rPr lang="tr-TR" altLang="zh-CN" sz="1200" b="1" dirty="0">
                <a:solidFill>
                  <a:schemeClr val="bg1"/>
                </a:solidFill>
              </a:rPr>
              <a:t> Statement</a:t>
            </a:r>
            <a:endParaRPr lang="en-US" altLang="zh-CN" sz="1200" b="1" dirty="0">
              <a:solidFill>
                <a:schemeClr val="bg1"/>
              </a:solidFill>
            </a:endParaRPr>
          </a:p>
        </p:txBody>
      </p:sp>
      <p:pic>
        <p:nvPicPr>
          <p:cNvPr id="5" name="Picture 4">
            <a:extLst>
              <a:ext uri="{FF2B5EF4-FFF2-40B4-BE49-F238E27FC236}">
                <a16:creationId xmlns:a16="http://schemas.microsoft.com/office/drawing/2014/main" id="{8D5789CC-B02A-4455-A053-CF062D50FE45}"/>
              </a:ext>
            </a:extLst>
          </p:cNvPr>
          <p:cNvPicPr>
            <a:picLocks noChangeAspect="1"/>
          </p:cNvPicPr>
          <p:nvPr/>
        </p:nvPicPr>
        <p:blipFill>
          <a:blip r:embed="rId3"/>
          <a:stretch>
            <a:fillRect/>
          </a:stretch>
        </p:blipFill>
        <p:spPr>
          <a:xfrm>
            <a:off x="7734559" y="1252222"/>
            <a:ext cx="3669443" cy="2151561"/>
          </a:xfrm>
          <a:prstGeom prst="rect">
            <a:avLst/>
          </a:prstGeom>
        </p:spPr>
      </p:pic>
      <p:pic>
        <p:nvPicPr>
          <p:cNvPr id="6" name="Picture 5">
            <a:extLst>
              <a:ext uri="{FF2B5EF4-FFF2-40B4-BE49-F238E27FC236}">
                <a16:creationId xmlns:a16="http://schemas.microsoft.com/office/drawing/2014/main" id="{F21978CD-C27E-4E6E-81A6-24C3B5CAE0F7}"/>
              </a:ext>
            </a:extLst>
          </p:cNvPr>
          <p:cNvPicPr>
            <a:picLocks noChangeAspect="1"/>
          </p:cNvPicPr>
          <p:nvPr/>
        </p:nvPicPr>
        <p:blipFill>
          <a:blip r:embed="rId4"/>
          <a:stretch>
            <a:fillRect/>
          </a:stretch>
        </p:blipFill>
        <p:spPr>
          <a:xfrm>
            <a:off x="7660752" y="3377209"/>
            <a:ext cx="3871296" cy="2481287"/>
          </a:xfrm>
          <a:prstGeom prst="rect">
            <a:avLst/>
          </a:prstGeom>
        </p:spPr>
      </p:pic>
      <p:pic>
        <p:nvPicPr>
          <p:cNvPr id="7" name="Picture 6">
            <a:extLst>
              <a:ext uri="{FF2B5EF4-FFF2-40B4-BE49-F238E27FC236}">
                <a16:creationId xmlns:a16="http://schemas.microsoft.com/office/drawing/2014/main" id="{32CDE591-FF36-45ED-8833-4CB95E4DF43F}"/>
              </a:ext>
            </a:extLst>
          </p:cNvPr>
          <p:cNvPicPr>
            <a:picLocks noChangeAspect="1"/>
          </p:cNvPicPr>
          <p:nvPr/>
        </p:nvPicPr>
        <p:blipFill>
          <a:blip r:embed="rId5"/>
          <a:stretch>
            <a:fillRect/>
          </a:stretch>
        </p:blipFill>
        <p:spPr>
          <a:xfrm>
            <a:off x="705567" y="1321088"/>
            <a:ext cx="6754953" cy="4791871"/>
          </a:xfrm>
          <a:prstGeom prst="rect">
            <a:avLst/>
          </a:prstGeom>
        </p:spPr>
      </p:pic>
      <p:cxnSp>
        <p:nvCxnSpPr>
          <p:cNvPr id="63" name="Straight Connector 62">
            <a:extLst>
              <a:ext uri="{FF2B5EF4-FFF2-40B4-BE49-F238E27FC236}">
                <a16:creationId xmlns:a16="http://schemas.microsoft.com/office/drawing/2014/main" id="{F3B4A0BD-13D5-44F1-83A9-3C3B0F0BF45C}"/>
              </a:ext>
            </a:extLst>
          </p:cNvPr>
          <p:cNvCxnSpPr>
            <a:cxnSpLocks/>
          </p:cNvCxnSpPr>
          <p:nvPr/>
        </p:nvCxnSpPr>
        <p:spPr>
          <a:xfrm>
            <a:off x="609599" y="6360507"/>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EFE3AEA9-68EE-44AF-A8F5-4584CE9CAA70}"/>
              </a:ext>
            </a:extLst>
          </p:cNvPr>
          <p:cNvGrpSpPr/>
          <p:nvPr/>
        </p:nvGrpSpPr>
        <p:grpSpPr>
          <a:xfrm>
            <a:off x="3395399" y="6243940"/>
            <a:ext cx="1224000" cy="496004"/>
            <a:chOff x="1355317" y="6095931"/>
            <a:chExt cx="1224000" cy="496004"/>
          </a:xfrm>
        </p:grpSpPr>
        <p:sp>
          <p:nvSpPr>
            <p:cNvPr id="65" name="Rectangle 64">
              <a:extLst>
                <a:ext uri="{FF2B5EF4-FFF2-40B4-BE49-F238E27FC236}">
                  <a16:creationId xmlns:a16="http://schemas.microsoft.com/office/drawing/2014/main" id="{96EF1CFB-7551-4B64-A4DC-C57EDCA7CD0E}"/>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66" name="Oval 65">
              <a:extLst>
                <a:ext uri="{FF2B5EF4-FFF2-40B4-BE49-F238E27FC236}">
                  <a16:creationId xmlns:a16="http://schemas.microsoft.com/office/drawing/2014/main" id="{45FC66AB-843A-4AFC-AB51-1406F512F02D}"/>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67" name="Group 66">
            <a:extLst>
              <a:ext uri="{FF2B5EF4-FFF2-40B4-BE49-F238E27FC236}">
                <a16:creationId xmlns:a16="http://schemas.microsoft.com/office/drawing/2014/main" id="{F134D7BD-2E56-4037-84EB-C002653E7134}"/>
              </a:ext>
            </a:extLst>
          </p:cNvPr>
          <p:cNvGrpSpPr/>
          <p:nvPr/>
        </p:nvGrpSpPr>
        <p:grpSpPr>
          <a:xfrm>
            <a:off x="1529999" y="6220174"/>
            <a:ext cx="1224000" cy="495890"/>
            <a:chOff x="4098256" y="6096045"/>
            <a:chExt cx="1224000" cy="495890"/>
          </a:xfrm>
        </p:grpSpPr>
        <p:sp>
          <p:nvSpPr>
            <p:cNvPr id="68" name="Rectangle 67">
              <a:extLst>
                <a:ext uri="{FF2B5EF4-FFF2-40B4-BE49-F238E27FC236}">
                  <a16:creationId xmlns:a16="http://schemas.microsoft.com/office/drawing/2014/main" id="{A9D42C48-3B30-457C-BF12-E5E2903F1C84}"/>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69" name="Oval 68">
              <a:extLst>
                <a:ext uri="{FF2B5EF4-FFF2-40B4-BE49-F238E27FC236}">
                  <a16:creationId xmlns:a16="http://schemas.microsoft.com/office/drawing/2014/main" id="{CFC263D8-9FF3-4025-9432-FBD3E09BD9AA}"/>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70" name="Group 69">
            <a:extLst>
              <a:ext uri="{FF2B5EF4-FFF2-40B4-BE49-F238E27FC236}">
                <a16:creationId xmlns:a16="http://schemas.microsoft.com/office/drawing/2014/main" id="{00D08621-6F48-4747-B234-D7585BA675DA}"/>
              </a:ext>
            </a:extLst>
          </p:cNvPr>
          <p:cNvGrpSpPr/>
          <p:nvPr/>
        </p:nvGrpSpPr>
        <p:grpSpPr>
          <a:xfrm>
            <a:off x="9596399" y="6235854"/>
            <a:ext cx="1224000" cy="496004"/>
            <a:chOff x="4098256" y="6095931"/>
            <a:chExt cx="1224000" cy="496004"/>
          </a:xfrm>
        </p:grpSpPr>
        <p:sp>
          <p:nvSpPr>
            <p:cNvPr id="71" name="Rectangle 70">
              <a:extLst>
                <a:ext uri="{FF2B5EF4-FFF2-40B4-BE49-F238E27FC236}">
                  <a16:creationId xmlns:a16="http://schemas.microsoft.com/office/drawing/2014/main" id="{DCA3A624-D6CC-4AB4-97B7-CDA7AF2D02F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72" name="Oval 71">
              <a:extLst>
                <a:ext uri="{FF2B5EF4-FFF2-40B4-BE49-F238E27FC236}">
                  <a16:creationId xmlns:a16="http://schemas.microsoft.com/office/drawing/2014/main" id="{D8C43E7D-5981-4630-AD64-C42CFE984603}"/>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73" name="Group 72">
            <a:extLst>
              <a:ext uri="{FF2B5EF4-FFF2-40B4-BE49-F238E27FC236}">
                <a16:creationId xmlns:a16="http://schemas.microsoft.com/office/drawing/2014/main" id="{74FF13CB-1138-4A5C-8025-EF7CBF6BC256}"/>
              </a:ext>
            </a:extLst>
          </p:cNvPr>
          <p:cNvGrpSpPr/>
          <p:nvPr/>
        </p:nvGrpSpPr>
        <p:grpSpPr>
          <a:xfrm>
            <a:off x="5483999" y="6231856"/>
            <a:ext cx="1224000" cy="496004"/>
            <a:chOff x="6824912" y="6095931"/>
            <a:chExt cx="1224000" cy="496004"/>
          </a:xfrm>
        </p:grpSpPr>
        <p:sp>
          <p:nvSpPr>
            <p:cNvPr id="74" name="Rectangle 73">
              <a:extLst>
                <a:ext uri="{FF2B5EF4-FFF2-40B4-BE49-F238E27FC236}">
                  <a16:creationId xmlns:a16="http://schemas.microsoft.com/office/drawing/2014/main" id="{A1033893-2551-4184-9304-5749094DB4A5}"/>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75" name="Oval 74">
              <a:extLst>
                <a:ext uri="{FF2B5EF4-FFF2-40B4-BE49-F238E27FC236}">
                  <a16:creationId xmlns:a16="http://schemas.microsoft.com/office/drawing/2014/main" id="{64D40D01-972A-41F0-95C7-903BDD2242AC}"/>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76" name="Group 75">
            <a:extLst>
              <a:ext uri="{FF2B5EF4-FFF2-40B4-BE49-F238E27FC236}">
                <a16:creationId xmlns:a16="http://schemas.microsoft.com/office/drawing/2014/main" id="{1952E859-E74A-4D5A-BB62-665DD348E85F}"/>
              </a:ext>
            </a:extLst>
          </p:cNvPr>
          <p:cNvGrpSpPr/>
          <p:nvPr/>
        </p:nvGrpSpPr>
        <p:grpSpPr>
          <a:xfrm>
            <a:off x="7540199" y="6235854"/>
            <a:ext cx="1224000" cy="496004"/>
            <a:chOff x="9576193" y="6095931"/>
            <a:chExt cx="1224000" cy="496004"/>
          </a:xfrm>
        </p:grpSpPr>
        <p:sp>
          <p:nvSpPr>
            <p:cNvPr id="77" name="Rectangle 76">
              <a:extLst>
                <a:ext uri="{FF2B5EF4-FFF2-40B4-BE49-F238E27FC236}">
                  <a16:creationId xmlns:a16="http://schemas.microsoft.com/office/drawing/2014/main" id="{898A9183-3E9D-4421-BEBC-DDB0B0145497}"/>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78" name="Oval 77">
              <a:extLst>
                <a:ext uri="{FF2B5EF4-FFF2-40B4-BE49-F238E27FC236}">
                  <a16:creationId xmlns:a16="http://schemas.microsoft.com/office/drawing/2014/main" id="{60A27060-BF36-49E2-ADF8-1D1D37650B14}"/>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697399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6338483B-C516-4B17-B3A3-7B60E795F220}"/>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extLst>
              <p:ext uri="{D42A27DB-BD31-4B8C-83A1-F6EECF244321}">
                <p14:modId xmlns:p14="http://schemas.microsoft.com/office/powerpoint/2010/main" val="2603155597"/>
              </p:ext>
            </p:extLst>
          </p:nvPr>
        </p:nvGraphicFramePr>
        <p:xfrm>
          <a:off x="227053" y="1350457"/>
          <a:ext cx="5165080" cy="4870704"/>
        </p:xfrm>
        <a:graphic>
          <a:graphicData uri="http://schemas.openxmlformats.org/drawingml/2006/table">
            <a:tbl>
              <a:tblPr/>
              <a:tblGrid>
                <a:gridCol w="5165080">
                  <a:extLst>
                    <a:ext uri="{9D8B030D-6E8A-4147-A177-3AD203B41FA5}">
                      <a16:colId xmlns:a16="http://schemas.microsoft.com/office/drawing/2014/main" val="20000"/>
                    </a:ext>
                  </a:extLst>
                </a:gridCol>
              </a:tblGrid>
              <a:tr h="4446862">
                <a:tc>
                  <a:txBody>
                    <a:bodyPr/>
                    <a:lstStyle/>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200" kern="1200" dirty="0">
                          <a:solidFill>
                            <a:schemeClr val="tx1"/>
                          </a:solidFill>
                          <a:effectLst/>
                          <a:latin typeface="+mn-lt"/>
                          <a:ea typeface="+mn-ea"/>
                          <a:cs typeface="+mn-cs"/>
                        </a:rPr>
                        <a:t>Operating </a:t>
                      </a:r>
                      <a:r>
                        <a:rPr lang="tr-TR" sz="1200" kern="1200" dirty="0" err="1">
                          <a:solidFill>
                            <a:schemeClr val="tx1"/>
                          </a:solidFill>
                          <a:effectLst/>
                          <a:latin typeface="+mn-lt"/>
                          <a:ea typeface="+mn-ea"/>
                          <a:cs typeface="+mn-cs"/>
                        </a:rPr>
                        <a:t>cash</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flows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are</a:t>
                      </a:r>
                      <a:r>
                        <a:rPr lang="tr-TR" sz="1200" kern="1200" dirty="0">
                          <a:solidFill>
                            <a:schemeClr val="tx1"/>
                          </a:solidFill>
                          <a:effectLst/>
                          <a:latin typeface="+mn-lt"/>
                          <a:ea typeface="+mn-ea"/>
                          <a:cs typeface="+mn-cs"/>
                        </a:rPr>
                        <a:t> in a </a:t>
                      </a:r>
                      <a:r>
                        <a:rPr lang="tr-TR" sz="1200" kern="1200" dirty="0" err="1">
                          <a:solidFill>
                            <a:schemeClr val="tx1"/>
                          </a:solidFill>
                          <a:effectLst/>
                          <a:latin typeface="+mn-lt"/>
                          <a:ea typeface="+mn-ea"/>
                          <a:cs typeface="+mn-cs"/>
                        </a:rPr>
                        <a:t>fluctuating</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pattern</a:t>
                      </a: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kern="1200" dirty="0">
                          <a:solidFill>
                            <a:schemeClr val="tx1"/>
                          </a:solidFill>
                          <a:effectLst/>
                          <a:latin typeface="+mn-lt"/>
                          <a:ea typeface="+mn-ea"/>
                          <a:cs typeface="+mn-cs"/>
                        </a:rPr>
                        <a:t>Other adjustments hit the </a:t>
                      </a:r>
                      <a:r>
                        <a:rPr lang="en-US" sz="1200" kern="1200" dirty="0" err="1">
                          <a:solidFill>
                            <a:schemeClr val="tx1"/>
                          </a:solidFill>
                          <a:effectLst/>
                          <a:latin typeface="+mn-lt"/>
                          <a:ea typeface="+mn-ea"/>
                          <a:cs typeface="+mn-cs"/>
                        </a:rPr>
                        <a:t>compan</a:t>
                      </a:r>
                      <a:r>
                        <a:rPr lang="tr-TR" sz="1200" kern="1200" dirty="0" err="1">
                          <a:solidFill>
                            <a:schemeClr val="tx1"/>
                          </a:solidFill>
                          <a:effectLst/>
                          <a:latin typeface="+mn-lt"/>
                          <a:ea typeface="+mn-ea"/>
                          <a:cs typeface="+mn-cs"/>
                        </a:rPr>
                        <a:t>y’s</a:t>
                      </a:r>
                      <a:r>
                        <a:rPr lang="en-US" sz="1200" kern="1200" dirty="0">
                          <a:solidFill>
                            <a:schemeClr val="tx1"/>
                          </a:solidFill>
                          <a:effectLst/>
                          <a:latin typeface="+mn-lt"/>
                          <a:ea typeface="+mn-ea"/>
                          <a:cs typeface="+mn-cs"/>
                        </a:rPr>
                        <a:t> cash generation as FX loss was 172.3m TRY in 2018</a:t>
                      </a:r>
                      <a:r>
                        <a:rPr lang="tr-TR" sz="120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sym typeface="Wingdings" panose="05000000000000000000" pitchFamily="2" charset="2"/>
                        </a:rPr>
                        <a:t> </a:t>
                      </a:r>
                      <a:r>
                        <a:rPr lang="en-US" sz="1200" kern="1200" dirty="0">
                          <a:solidFill>
                            <a:schemeClr val="tx1"/>
                          </a:solidFill>
                          <a:effectLst/>
                          <a:latin typeface="+mn-lt"/>
                          <a:ea typeface="+mn-ea"/>
                          <a:cs typeface="+mn-cs"/>
                        </a:rPr>
                        <a:t>negative net income and a tax </a:t>
                      </a:r>
                      <a:r>
                        <a:rPr lang="tr-TR" sz="1200" kern="1200" dirty="0">
                          <a:solidFill>
                            <a:schemeClr val="tx1"/>
                          </a:solidFill>
                          <a:effectLst/>
                          <a:latin typeface="+mn-lt"/>
                          <a:ea typeface="+mn-ea"/>
                          <a:cs typeface="+mn-cs"/>
                        </a:rPr>
                        <a:t>d</a:t>
                      </a:r>
                      <a:r>
                        <a:rPr lang="en-US" sz="1200" kern="1200" dirty="0" err="1">
                          <a:solidFill>
                            <a:schemeClr val="tx1"/>
                          </a:solidFill>
                          <a:effectLst/>
                          <a:latin typeface="+mn-lt"/>
                          <a:ea typeface="+mn-ea"/>
                          <a:cs typeface="+mn-cs"/>
                        </a:rPr>
                        <a:t>eferral</a:t>
                      </a:r>
                      <a:r>
                        <a:rPr lang="en-US" sz="1200" kern="1200" dirty="0">
                          <a:solidFill>
                            <a:schemeClr val="tx1"/>
                          </a:solidFill>
                          <a:effectLst/>
                          <a:latin typeface="+mn-lt"/>
                          <a:ea typeface="+mn-ea"/>
                          <a:cs typeface="+mn-cs"/>
                        </a:rPr>
                        <a:t> for this year (8.5m TRY).</a:t>
                      </a: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200" kern="1200" dirty="0">
                          <a:solidFill>
                            <a:schemeClr val="tx1"/>
                          </a:solidFill>
                          <a:effectLst/>
                          <a:latin typeface="+mn-lt"/>
                          <a:ea typeface="+mn-ea"/>
                          <a:cs typeface="+mn-cs"/>
                        </a:rPr>
                        <a:t>The tax paid by the company was in all-time high levels (46.6m TRY)</a:t>
                      </a:r>
                      <a:r>
                        <a:rPr lang="tr-TR" sz="1200" kern="1200" dirty="0">
                          <a:solidFill>
                            <a:schemeClr val="tx1"/>
                          </a:solidFill>
                          <a:effectLst/>
                          <a:latin typeface="+mn-lt"/>
                          <a:ea typeface="+mn-ea"/>
                          <a:cs typeface="+mn-cs"/>
                        </a:rPr>
                        <a:t> as </a:t>
                      </a:r>
                      <a:r>
                        <a:rPr lang="tr-TR" sz="1200" kern="1200" dirty="0" err="1">
                          <a:solidFill>
                            <a:schemeClr val="tx1"/>
                          </a:solidFill>
                          <a:effectLst/>
                          <a:latin typeface="+mn-lt"/>
                          <a:ea typeface="+mn-ea"/>
                          <a:cs typeface="+mn-cs"/>
                        </a:rPr>
                        <a:t>the</a:t>
                      </a:r>
                      <a:r>
                        <a:rPr lang="tr-TR" sz="1200" kern="1200" dirty="0">
                          <a:solidFill>
                            <a:schemeClr val="tx1"/>
                          </a:solidFill>
                          <a:effectLst/>
                          <a:latin typeface="+mn-lt"/>
                          <a:ea typeface="+mn-ea"/>
                          <a:cs typeface="+mn-cs"/>
                        </a:rPr>
                        <a:t> net </a:t>
                      </a:r>
                      <a:r>
                        <a:rPr lang="tr-TR" sz="1200" kern="1200" dirty="0" err="1">
                          <a:solidFill>
                            <a:schemeClr val="tx1"/>
                          </a:solidFill>
                          <a:effectLst/>
                          <a:latin typeface="+mn-lt"/>
                          <a:ea typeface="+mn-ea"/>
                          <a:cs typeface="+mn-cs"/>
                        </a:rPr>
                        <a:t>income</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was</a:t>
                      </a:r>
                      <a:r>
                        <a:rPr lang="tr-TR" sz="1200" kern="1200" dirty="0">
                          <a:solidFill>
                            <a:schemeClr val="tx1"/>
                          </a:solidFill>
                          <a:effectLst/>
                          <a:latin typeface="+mn-lt"/>
                          <a:ea typeface="+mn-ea"/>
                          <a:cs typeface="+mn-cs"/>
                        </a:rPr>
                        <a:t> </a:t>
                      </a:r>
                      <a:r>
                        <a:rPr lang="tr-TR" sz="1200" kern="1200" dirty="0" err="1">
                          <a:solidFill>
                            <a:schemeClr val="tx1"/>
                          </a:solidFill>
                          <a:effectLst/>
                          <a:latin typeface="+mn-lt"/>
                          <a:ea typeface="+mn-ea"/>
                          <a:cs typeface="+mn-cs"/>
                        </a:rPr>
                        <a:t>high</a:t>
                      </a:r>
                      <a:r>
                        <a:rPr lang="tr-TR" sz="1200" kern="1200" dirty="0">
                          <a:solidFill>
                            <a:schemeClr val="tx1"/>
                          </a:solidFill>
                          <a:effectLst/>
                          <a:latin typeface="+mn-lt"/>
                          <a:ea typeface="+mn-ea"/>
                          <a:cs typeface="+mn-cs"/>
                        </a:rPr>
                        <a:t> (158.9m TRY)</a:t>
                      </a:r>
                      <a:r>
                        <a:rPr lang="en-US" sz="1200" kern="1200" dirty="0">
                          <a:solidFill>
                            <a:schemeClr val="tx1"/>
                          </a:solidFill>
                          <a:effectLst/>
                          <a:latin typeface="+mn-lt"/>
                          <a:ea typeface="+mn-ea"/>
                          <a:cs typeface="+mn-cs"/>
                        </a:rPr>
                        <a:t>.</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kern="1200" dirty="0">
                          <a:solidFill>
                            <a:schemeClr val="tx1"/>
                          </a:solidFill>
                          <a:effectLst/>
                          <a:latin typeface="+mn-lt"/>
                          <a:ea typeface="+mn-ea"/>
                          <a:cs typeface="+mn-cs"/>
                        </a:rPr>
                        <a:t> In 2018, operating cash flow was negative (480.2m TRY) as the firm could not collect it’s other receivables from the third parties, </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sym typeface="Wingdings" panose="05000000000000000000" pitchFamily="2" charset="2"/>
                        </a:rPr>
                        <a:t> </a:t>
                      </a:r>
                      <a:r>
                        <a:rPr lang="en-US" sz="1200" kern="1200" dirty="0">
                          <a:solidFill>
                            <a:schemeClr val="tx1"/>
                          </a:solidFill>
                          <a:effectLst/>
                          <a:latin typeface="+mn-lt"/>
                          <a:ea typeface="+mn-ea"/>
                          <a:cs typeface="+mn-cs"/>
                        </a:rPr>
                        <a:t>positive cash flow from trade receivables in both 2018 (64.3m TRY) and 2019 (62.4m TRY) whereas it was negative in 2017 (61m TRY)</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sym typeface="Wingdings" panose="05000000000000000000" pitchFamily="2" charset="2"/>
                        </a:rPr>
                        <a:t> </a:t>
                      </a:r>
                      <a:r>
                        <a:rPr lang="en-US" sz="1200" kern="1200" dirty="0">
                          <a:solidFill>
                            <a:schemeClr val="tx1"/>
                          </a:solidFill>
                          <a:effectLst/>
                          <a:latin typeface="+mn-lt"/>
                          <a:ea typeface="+mn-ea"/>
                          <a:cs typeface="+mn-cs"/>
                        </a:rPr>
                        <a:t>stricter policy in accepting the payments in installments</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account receivables days </a:t>
                      </a:r>
                      <a:r>
                        <a:rPr lang="tr-TR" sz="1200" i="1"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87 to 65</a:t>
                      </a:r>
                      <a:r>
                        <a:rPr lang="tr-TR" sz="1200" i="1" kern="1200" dirty="0">
                          <a:solidFill>
                            <a:schemeClr val="tx1"/>
                          </a:solidFill>
                          <a:effectLst/>
                          <a:latin typeface="+mn-lt"/>
                          <a:ea typeface="+mn-ea"/>
                          <a:cs typeface="+mn-cs"/>
                        </a:rPr>
                        <a:t>)</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kern="1200" dirty="0">
                          <a:solidFill>
                            <a:schemeClr val="tx1"/>
                          </a:solidFill>
                          <a:effectLst/>
                          <a:latin typeface="+mn-lt"/>
                          <a:ea typeface="+mn-ea"/>
                          <a:cs typeface="+mn-cs"/>
                        </a:rPr>
                        <a:t>inventories steadily increased in these periods</a:t>
                      </a:r>
                      <a:r>
                        <a:rPr lang="tr-TR" sz="120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sym typeface="Wingdings" panose="05000000000000000000" pitchFamily="2" charset="2"/>
                        </a:rPr>
                        <a:t> </a:t>
                      </a:r>
                      <a:r>
                        <a:rPr lang="en-US" sz="1200" kern="1200" dirty="0">
                          <a:solidFill>
                            <a:schemeClr val="tx1"/>
                          </a:solidFill>
                          <a:effectLst/>
                          <a:latin typeface="+mn-lt"/>
                          <a:ea typeface="+mn-ea"/>
                          <a:cs typeface="+mn-cs"/>
                        </a:rPr>
                        <a:t>long shelf life products are none of a concern in this regard</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a:t>
                      </a:r>
                      <a:r>
                        <a:rPr lang="tr-TR" sz="1200" i="1" kern="1200" dirty="0" err="1">
                          <a:solidFill>
                            <a:schemeClr val="tx1"/>
                          </a:solidFill>
                          <a:effectLst/>
                          <a:latin typeface="+mn-lt"/>
                          <a:ea typeface="+mn-ea"/>
                          <a:cs typeface="+mn-cs"/>
                        </a:rPr>
                        <a:t>inventory</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days</a:t>
                      </a:r>
                      <a:r>
                        <a:rPr lang="tr-TR" sz="1200" i="1" kern="1200" dirty="0">
                          <a:solidFill>
                            <a:schemeClr val="tx1"/>
                          </a:solidFill>
                          <a:effectLst/>
                          <a:latin typeface="+mn-lt"/>
                          <a:ea typeface="+mn-ea"/>
                          <a:cs typeface="+mn-cs"/>
                        </a:rPr>
                        <a:t>: 61 </a:t>
                      </a:r>
                      <a:r>
                        <a:rPr lang="tr-TR" sz="1200" i="1" kern="1200" dirty="0" err="1">
                          <a:solidFill>
                            <a:schemeClr val="tx1"/>
                          </a:solidFill>
                          <a:effectLst/>
                          <a:latin typeface="+mn-lt"/>
                          <a:ea typeface="+mn-ea"/>
                          <a:cs typeface="+mn-cs"/>
                        </a:rPr>
                        <a:t>to</a:t>
                      </a:r>
                      <a:r>
                        <a:rPr lang="tr-TR" sz="1200" i="1" kern="1200" dirty="0">
                          <a:solidFill>
                            <a:schemeClr val="tx1"/>
                          </a:solidFill>
                          <a:effectLst/>
                          <a:latin typeface="+mn-lt"/>
                          <a:ea typeface="+mn-ea"/>
                          <a:cs typeface="+mn-cs"/>
                        </a:rPr>
                        <a:t> 81)</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200" kern="1200" dirty="0" err="1">
                          <a:solidFill>
                            <a:schemeClr val="tx1"/>
                          </a:solidFill>
                          <a:effectLst/>
                          <a:latin typeface="+mn-lt"/>
                          <a:ea typeface="+mn-ea"/>
                          <a:cs typeface="+mn-cs"/>
                        </a:rPr>
                        <a:t>Paid</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down some of its payables </a:t>
                      </a:r>
                      <a:r>
                        <a:rPr lang="tr-T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cash flow from trade payables</a:t>
                      </a:r>
                      <a:r>
                        <a:rPr lang="tr-T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-17.9m in 2018 and -45m TRY in 2019</a:t>
                      </a:r>
                      <a:r>
                        <a:rPr lang="tr-TR"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whereas it was +180.2m TRY in 2017</a:t>
                      </a:r>
                      <a:r>
                        <a:rPr lang="tr-TR" sz="1200" kern="1200" dirty="0">
                          <a:solidFill>
                            <a:schemeClr val="tx1"/>
                          </a:solidFill>
                          <a:effectLst/>
                          <a:latin typeface="+mn-lt"/>
                          <a:ea typeface="+mn-ea"/>
                          <a:cs typeface="+mn-cs"/>
                        </a:rPr>
                        <a:t> </a:t>
                      </a:r>
                      <a:r>
                        <a:rPr lang="tr-TR" sz="1200" i="1" kern="1200" dirty="0">
                          <a:solidFill>
                            <a:schemeClr val="tx1"/>
                          </a:solidFill>
                          <a:effectLst/>
                          <a:latin typeface="+mn-lt"/>
                          <a:ea typeface="+mn-ea"/>
                          <a:cs typeface="+mn-cs"/>
                        </a:rPr>
                        <a:t>(</a:t>
                      </a:r>
                      <a:r>
                        <a:rPr lang="tr-TR" sz="1200" i="1" kern="1200" dirty="0" err="1">
                          <a:solidFill>
                            <a:schemeClr val="tx1"/>
                          </a:solidFill>
                          <a:effectLst/>
                          <a:latin typeface="+mn-lt"/>
                          <a:ea typeface="+mn-ea"/>
                          <a:cs typeface="+mn-cs"/>
                        </a:rPr>
                        <a:t>account</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payables</a:t>
                      </a:r>
                      <a:r>
                        <a:rPr lang="tr-TR" sz="1200" i="1" kern="1200" dirty="0">
                          <a:solidFill>
                            <a:schemeClr val="tx1"/>
                          </a:solidFill>
                          <a:effectLst/>
                          <a:latin typeface="+mn-lt"/>
                          <a:ea typeface="+mn-ea"/>
                          <a:cs typeface="+mn-cs"/>
                        </a:rPr>
                        <a:t> </a:t>
                      </a:r>
                      <a:r>
                        <a:rPr lang="tr-TR" sz="1200" i="1" kern="1200" dirty="0" err="1">
                          <a:solidFill>
                            <a:schemeClr val="tx1"/>
                          </a:solidFill>
                          <a:effectLst/>
                          <a:latin typeface="+mn-lt"/>
                          <a:ea typeface="+mn-ea"/>
                          <a:cs typeface="+mn-cs"/>
                        </a:rPr>
                        <a:t>days</a:t>
                      </a:r>
                      <a:r>
                        <a:rPr lang="tr-TR" sz="1200" i="1" kern="1200" dirty="0">
                          <a:solidFill>
                            <a:schemeClr val="tx1"/>
                          </a:solidFill>
                          <a:effectLst/>
                          <a:latin typeface="+mn-lt"/>
                          <a:ea typeface="+mn-ea"/>
                          <a:cs typeface="+mn-cs"/>
                        </a:rPr>
                        <a:t>: 82 </a:t>
                      </a:r>
                      <a:r>
                        <a:rPr lang="tr-TR" sz="1200" i="1" kern="1200" dirty="0" err="1">
                          <a:solidFill>
                            <a:schemeClr val="tx1"/>
                          </a:solidFill>
                          <a:effectLst/>
                          <a:latin typeface="+mn-lt"/>
                          <a:ea typeface="+mn-ea"/>
                          <a:cs typeface="+mn-cs"/>
                        </a:rPr>
                        <a:t>to</a:t>
                      </a:r>
                      <a:r>
                        <a:rPr lang="tr-TR" sz="1200" i="1" kern="1200" dirty="0">
                          <a:solidFill>
                            <a:schemeClr val="tx1"/>
                          </a:solidFill>
                          <a:effectLst/>
                          <a:latin typeface="+mn-lt"/>
                          <a:ea typeface="+mn-ea"/>
                          <a:cs typeface="+mn-cs"/>
                        </a:rPr>
                        <a:t> 75)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200"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et increase of 6 days in cash conversion cycle (from 66 to 72 between 2017 and 2019)</a:t>
                      </a: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kern="1200" dirty="0">
                          <a:solidFill>
                            <a:schemeClr val="tx1"/>
                          </a:solidFill>
                          <a:effectLst/>
                          <a:latin typeface="+mn-lt"/>
                          <a:ea typeface="+mn-ea"/>
                          <a:cs typeface="+mn-cs"/>
                        </a:rPr>
                        <a:t>positive operating cash flow (739m TRY) in 2019, albeit not as much as in 2017 (807.7m TRY). </a:t>
                      </a:r>
                      <a:endParaRPr lang="tr-TR" sz="12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35718">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Cash </a:t>
            </a:r>
            <a:r>
              <a:rPr lang="tr-TR" altLang="zh-CN" sz="1200" b="1" dirty="0" err="1">
                <a:solidFill>
                  <a:schemeClr val="bg1"/>
                </a:solidFill>
              </a:rPr>
              <a:t>Flow</a:t>
            </a:r>
            <a:r>
              <a:rPr lang="tr-TR" altLang="zh-CN" sz="1200" b="1" dirty="0">
                <a:solidFill>
                  <a:schemeClr val="bg1"/>
                </a:solidFill>
              </a:rPr>
              <a:t> Statement – Operating Cash </a:t>
            </a:r>
            <a:r>
              <a:rPr lang="tr-TR" altLang="zh-CN" sz="1200" b="1" dirty="0" err="1">
                <a:solidFill>
                  <a:schemeClr val="bg1"/>
                </a:solidFill>
              </a:rPr>
              <a:t>Flow</a:t>
            </a:r>
            <a:endParaRPr lang="en-US" altLang="zh-CN" sz="1200" b="1" dirty="0">
              <a:solidFill>
                <a:schemeClr val="bg1"/>
              </a:solidFill>
            </a:endParaRPr>
          </a:p>
        </p:txBody>
      </p:sp>
      <p:pic>
        <p:nvPicPr>
          <p:cNvPr id="5" name="Picture 4">
            <a:extLst>
              <a:ext uri="{FF2B5EF4-FFF2-40B4-BE49-F238E27FC236}">
                <a16:creationId xmlns:a16="http://schemas.microsoft.com/office/drawing/2014/main" id="{108756F8-571B-4450-8AB5-F8654CBFC730}"/>
              </a:ext>
            </a:extLst>
          </p:cNvPr>
          <p:cNvPicPr>
            <a:picLocks noChangeAspect="1"/>
          </p:cNvPicPr>
          <p:nvPr/>
        </p:nvPicPr>
        <p:blipFill>
          <a:blip r:embed="rId3"/>
          <a:stretch>
            <a:fillRect/>
          </a:stretch>
        </p:blipFill>
        <p:spPr>
          <a:xfrm>
            <a:off x="5392133" y="1295591"/>
            <a:ext cx="3464880" cy="2291784"/>
          </a:xfrm>
          <a:prstGeom prst="rect">
            <a:avLst/>
          </a:prstGeom>
        </p:spPr>
      </p:pic>
      <p:pic>
        <p:nvPicPr>
          <p:cNvPr id="6" name="Picture 5">
            <a:extLst>
              <a:ext uri="{FF2B5EF4-FFF2-40B4-BE49-F238E27FC236}">
                <a16:creationId xmlns:a16="http://schemas.microsoft.com/office/drawing/2014/main" id="{12D72933-94C2-4EF0-BF3B-9A588C89EC49}"/>
              </a:ext>
            </a:extLst>
          </p:cNvPr>
          <p:cNvPicPr>
            <a:picLocks noChangeAspect="1"/>
          </p:cNvPicPr>
          <p:nvPr/>
        </p:nvPicPr>
        <p:blipFill>
          <a:blip r:embed="rId4"/>
          <a:stretch>
            <a:fillRect/>
          </a:stretch>
        </p:blipFill>
        <p:spPr>
          <a:xfrm>
            <a:off x="5323397" y="3631572"/>
            <a:ext cx="3486791" cy="2313302"/>
          </a:xfrm>
          <a:prstGeom prst="rect">
            <a:avLst/>
          </a:prstGeom>
        </p:spPr>
      </p:pic>
      <p:pic>
        <p:nvPicPr>
          <p:cNvPr id="8" name="Picture 7">
            <a:extLst>
              <a:ext uri="{FF2B5EF4-FFF2-40B4-BE49-F238E27FC236}">
                <a16:creationId xmlns:a16="http://schemas.microsoft.com/office/drawing/2014/main" id="{7A87891B-B83F-48D3-92B9-8C27A508ACD3}"/>
              </a:ext>
            </a:extLst>
          </p:cNvPr>
          <p:cNvPicPr>
            <a:picLocks noChangeAspect="1"/>
          </p:cNvPicPr>
          <p:nvPr/>
        </p:nvPicPr>
        <p:blipFill>
          <a:blip r:embed="rId5"/>
          <a:stretch>
            <a:fillRect/>
          </a:stretch>
        </p:blipFill>
        <p:spPr>
          <a:xfrm>
            <a:off x="8909053" y="1359595"/>
            <a:ext cx="3296319" cy="2214053"/>
          </a:xfrm>
          <a:prstGeom prst="rect">
            <a:avLst/>
          </a:prstGeom>
        </p:spPr>
      </p:pic>
      <p:pic>
        <p:nvPicPr>
          <p:cNvPr id="9" name="Picture 8">
            <a:extLst>
              <a:ext uri="{FF2B5EF4-FFF2-40B4-BE49-F238E27FC236}">
                <a16:creationId xmlns:a16="http://schemas.microsoft.com/office/drawing/2014/main" id="{623D1204-0D1E-445E-930E-5B3AD0B3058E}"/>
              </a:ext>
            </a:extLst>
          </p:cNvPr>
          <p:cNvPicPr>
            <a:picLocks noChangeAspect="1"/>
          </p:cNvPicPr>
          <p:nvPr/>
        </p:nvPicPr>
        <p:blipFill>
          <a:blip r:embed="rId6"/>
          <a:stretch>
            <a:fillRect/>
          </a:stretch>
        </p:blipFill>
        <p:spPr>
          <a:xfrm>
            <a:off x="8963319" y="3818388"/>
            <a:ext cx="2806230" cy="2005262"/>
          </a:xfrm>
          <a:prstGeom prst="rect">
            <a:avLst/>
          </a:prstGeom>
        </p:spPr>
      </p:pic>
      <p:cxnSp>
        <p:nvCxnSpPr>
          <p:cNvPr id="48" name="Straight Connector 47">
            <a:extLst>
              <a:ext uri="{FF2B5EF4-FFF2-40B4-BE49-F238E27FC236}">
                <a16:creationId xmlns:a16="http://schemas.microsoft.com/office/drawing/2014/main" id="{52C3CE7A-C804-4743-A30C-529716D02AD9}"/>
              </a:ext>
            </a:extLst>
          </p:cNvPr>
          <p:cNvCxnSpPr>
            <a:cxnSpLocks/>
          </p:cNvCxnSpPr>
          <p:nvPr/>
        </p:nvCxnSpPr>
        <p:spPr>
          <a:xfrm>
            <a:off x="609599" y="629219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477361B6-AD97-45EB-961C-8A7EAF173A6E}"/>
              </a:ext>
            </a:extLst>
          </p:cNvPr>
          <p:cNvGrpSpPr/>
          <p:nvPr/>
        </p:nvGrpSpPr>
        <p:grpSpPr>
          <a:xfrm>
            <a:off x="3395399" y="6175624"/>
            <a:ext cx="1224000" cy="496004"/>
            <a:chOff x="1355317" y="6095931"/>
            <a:chExt cx="1224000" cy="496004"/>
          </a:xfrm>
        </p:grpSpPr>
        <p:sp>
          <p:nvSpPr>
            <p:cNvPr id="50" name="Rectangle 49">
              <a:extLst>
                <a:ext uri="{FF2B5EF4-FFF2-40B4-BE49-F238E27FC236}">
                  <a16:creationId xmlns:a16="http://schemas.microsoft.com/office/drawing/2014/main" id="{58964635-7297-4D9D-B7AC-8A5E6D08DE77}"/>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51" name="Oval 50">
              <a:extLst>
                <a:ext uri="{FF2B5EF4-FFF2-40B4-BE49-F238E27FC236}">
                  <a16:creationId xmlns:a16="http://schemas.microsoft.com/office/drawing/2014/main" id="{DCEE597E-F48A-4E39-8A16-8FD7761B783D}"/>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2" name="Group 51">
            <a:extLst>
              <a:ext uri="{FF2B5EF4-FFF2-40B4-BE49-F238E27FC236}">
                <a16:creationId xmlns:a16="http://schemas.microsoft.com/office/drawing/2014/main" id="{4A315F06-987F-40A6-A62F-AF5CFB0EC582}"/>
              </a:ext>
            </a:extLst>
          </p:cNvPr>
          <p:cNvGrpSpPr/>
          <p:nvPr/>
        </p:nvGrpSpPr>
        <p:grpSpPr>
          <a:xfrm>
            <a:off x="1529999" y="6151858"/>
            <a:ext cx="1224000" cy="495890"/>
            <a:chOff x="4098256" y="6096045"/>
            <a:chExt cx="1224000" cy="495890"/>
          </a:xfrm>
        </p:grpSpPr>
        <p:sp>
          <p:nvSpPr>
            <p:cNvPr id="53" name="Rectangle 52">
              <a:extLst>
                <a:ext uri="{FF2B5EF4-FFF2-40B4-BE49-F238E27FC236}">
                  <a16:creationId xmlns:a16="http://schemas.microsoft.com/office/drawing/2014/main" id="{C9B81078-C36B-4CCC-ADAC-C340CF6A32E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4" name="Oval 53">
              <a:extLst>
                <a:ext uri="{FF2B5EF4-FFF2-40B4-BE49-F238E27FC236}">
                  <a16:creationId xmlns:a16="http://schemas.microsoft.com/office/drawing/2014/main" id="{901FEFF1-11CD-470C-9599-8E9167E8682B}"/>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5" name="Group 54">
            <a:extLst>
              <a:ext uri="{FF2B5EF4-FFF2-40B4-BE49-F238E27FC236}">
                <a16:creationId xmlns:a16="http://schemas.microsoft.com/office/drawing/2014/main" id="{82D72D5F-FC72-44E9-B1BE-258AFE8BABCA}"/>
              </a:ext>
            </a:extLst>
          </p:cNvPr>
          <p:cNvGrpSpPr/>
          <p:nvPr/>
        </p:nvGrpSpPr>
        <p:grpSpPr>
          <a:xfrm>
            <a:off x="9596399" y="6167538"/>
            <a:ext cx="1224000" cy="496004"/>
            <a:chOff x="4098256" y="6095931"/>
            <a:chExt cx="1224000" cy="496004"/>
          </a:xfrm>
        </p:grpSpPr>
        <p:sp>
          <p:nvSpPr>
            <p:cNvPr id="56" name="Rectangle 55">
              <a:extLst>
                <a:ext uri="{FF2B5EF4-FFF2-40B4-BE49-F238E27FC236}">
                  <a16:creationId xmlns:a16="http://schemas.microsoft.com/office/drawing/2014/main" id="{1BBC6FD7-06D2-4927-97B8-7D0FBC96EC98}"/>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B351B5E0-ADB3-4711-A17D-FEBF00275D40}"/>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8" name="Group 57">
            <a:extLst>
              <a:ext uri="{FF2B5EF4-FFF2-40B4-BE49-F238E27FC236}">
                <a16:creationId xmlns:a16="http://schemas.microsoft.com/office/drawing/2014/main" id="{C3F2399D-5CAF-4617-B2A3-3A8DD17EE1AC}"/>
              </a:ext>
            </a:extLst>
          </p:cNvPr>
          <p:cNvGrpSpPr/>
          <p:nvPr/>
        </p:nvGrpSpPr>
        <p:grpSpPr>
          <a:xfrm>
            <a:off x="5483999" y="6163540"/>
            <a:ext cx="1224000" cy="496004"/>
            <a:chOff x="6824912" y="6095931"/>
            <a:chExt cx="1224000" cy="496004"/>
          </a:xfrm>
        </p:grpSpPr>
        <p:sp>
          <p:nvSpPr>
            <p:cNvPr id="59" name="Rectangle 58">
              <a:extLst>
                <a:ext uri="{FF2B5EF4-FFF2-40B4-BE49-F238E27FC236}">
                  <a16:creationId xmlns:a16="http://schemas.microsoft.com/office/drawing/2014/main" id="{E33A8D41-9F33-40EA-9618-9DA9D97B45BC}"/>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0" name="Oval 59">
              <a:extLst>
                <a:ext uri="{FF2B5EF4-FFF2-40B4-BE49-F238E27FC236}">
                  <a16:creationId xmlns:a16="http://schemas.microsoft.com/office/drawing/2014/main" id="{9B2E0687-9FEF-4314-9957-A7090A88476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61" name="Group 60">
            <a:extLst>
              <a:ext uri="{FF2B5EF4-FFF2-40B4-BE49-F238E27FC236}">
                <a16:creationId xmlns:a16="http://schemas.microsoft.com/office/drawing/2014/main" id="{5941F3EB-9E3A-4599-8BD8-5E0B59BA2585}"/>
              </a:ext>
            </a:extLst>
          </p:cNvPr>
          <p:cNvGrpSpPr/>
          <p:nvPr/>
        </p:nvGrpSpPr>
        <p:grpSpPr>
          <a:xfrm>
            <a:off x="7540199" y="6167538"/>
            <a:ext cx="1224000" cy="496004"/>
            <a:chOff x="9576193" y="6095931"/>
            <a:chExt cx="1224000" cy="496004"/>
          </a:xfrm>
        </p:grpSpPr>
        <p:sp>
          <p:nvSpPr>
            <p:cNvPr id="62" name="Rectangle 61">
              <a:extLst>
                <a:ext uri="{FF2B5EF4-FFF2-40B4-BE49-F238E27FC236}">
                  <a16:creationId xmlns:a16="http://schemas.microsoft.com/office/drawing/2014/main" id="{E68A2691-28D4-49D5-A2C5-CFBBD9A2D483}"/>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3" name="Oval 62">
              <a:extLst>
                <a:ext uri="{FF2B5EF4-FFF2-40B4-BE49-F238E27FC236}">
                  <a16:creationId xmlns:a16="http://schemas.microsoft.com/office/drawing/2014/main" id="{AEB60A2C-C4AA-490F-B0AC-F896CF6AB39A}"/>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2894819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BF362E5-F452-4CEB-B2B4-7C06C2E82795}"/>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extLst>
              <p:ext uri="{D42A27DB-BD31-4B8C-83A1-F6EECF244321}">
                <p14:modId xmlns:p14="http://schemas.microsoft.com/office/powerpoint/2010/main" val="2524970383"/>
              </p:ext>
            </p:extLst>
          </p:nvPr>
        </p:nvGraphicFramePr>
        <p:xfrm>
          <a:off x="84854" y="1534648"/>
          <a:ext cx="5838011" cy="5526024"/>
        </p:xfrm>
        <a:graphic>
          <a:graphicData uri="http://schemas.openxmlformats.org/drawingml/2006/table">
            <a:tbl>
              <a:tblPr/>
              <a:tblGrid>
                <a:gridCol w="5838011">
                  <a:extLst>
                    <a:ext uri="{9D8B030D-6E8A-4147-A177-3AD203B41FA5}">
                      <a16:colId xmlns:a16="http://schemas.microsoft.com/office/drawing/2014/main" val="20000"/>
                    </a:ext>
                  </a:extLst>
                </a:gridCol>
              </a:tblGrid>
              <a:tr h="4325001">
                <a:tc>
                  <a:txBody>
                    <a:bodyPr/>
                    <a:lstStyle/>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b="1" kern="1200" dirty="0">
                          <a:solidFill>
                            <a:schemeClr val="tx1"/>
                          </a:solidFill>
                          <a:effectLst/>
                          <a:latin typeface="+mn-lt"/>
                          <a:ea typeface="+mn-ea"/>
                          <a:cs typeface="+mn-cs"/>
                        </a:rPr>
                        <a:t>In 2017, </a:t>
                      </a:r>
                      <a:r>
                        <a:rPr lang="en-US" sz="1200" kern="1200" dirty="0">
                          <a:solidFill>
                            <a:schemeClr val="tx1"/>
                          </a:solidFill>
                          <a:effectLst/>
                          <a:latin typeface="+mn-lt"/>
                          <a:ea typeface="+mn-ea"/>
                          <a:cs typeface="+mn-cs"/>
                        </a:rPr>
                        <a:t>used the cash from operations to invest in fixed assets and non-current assets</a:t>
                      </a:r>
                      <a:r>
                        <a:rPr lang="tr-TR" sz="1200" kern="1200" dirty="0">
                          <a:solidFill>
                            <a:schemeClr val="tx1"/>
                          </a:solidFill>
                          <a:effectLst/>
                          <a:latin typeface="+mn-lt"/>
                          <a:ea typeface="+mn-ea"/>
                          <a:cs typeface="+mn-cs"/>
                        </a:rPr>
                        <a:t>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sym typeface="Wingdings" panose="05000000000000000000" pitchFamily="2" charset="2"/>
                        </a:rPr>
                        <a:t>       T</a:t>
                      </a:r>
                      <a:r>
                        <a:rPr lang="en-US" sz="1200" kern="1200" dirty="0">
                          <a:solidFill>
                            <a:schemeClr val="tx1"/>
                          </a:solidFill>
                          <a:effectLst/>
                          <a:latin typeface="+mn-lt"/>
                          <a:ea typeface="+mn-ea"/>
                          <a:cs typeface="+mn-cs"/>
                        </a:rPr>
                        <a:t>o improve its production capacity and technology for better future prospects</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rPr>
                        <a:t>      </a:t>
                      </a:r>
                      <a:r>
                        <a:rPr lang="tr-TR" sz="1200" kern="1200" dirty="0">
                          <a:solidFill>
                            <a:schemeClr val="tx1"/>
                          </a:solidFill>
                          <a:effectLst/>
                          <a:latin typeface="+mn-lt"/>
                          <a:ea typeface="+mn-ea"/>
                          <a:cs typeface="+mn-cs"/>
                          <a:sym typeface="Wingdings" panose="05000000000000000000" pitchFamily="2" charset="2"/>
                        </a:rPr>
                        <a:t> C</a:t>
                      </a:r>
                      <a:r>
                        <a:rPr lang="en-US" sz="1200" kern="1200" dirty="0">
                          <a:solidFill>
                            <a:schemeClr val="tx1"/>
                          </a:solidFill>
                          <a:effectLst/>
                          <a:latin typeface="+mn-lt"/>
                          <a:ea typeface="+mn-ea"/>
                          <a:cs typeface="+mn-cs"/>
                        </a:rPr>
                        <a:t>apex was -425.3m TRY and cash flow from obtaining non-current assets was -479m TRY. </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None/>
                        <a:tabLst/>
                      </a:pPr>
                      <a:r>
                        <a:rPr lang="tr-TR" sz="1200" kern="1200" dirty="0">
                          <a:solidFill>
                            <a:schemeClr val="tx1"/>
                          </a:solidFill>
                          <a:effectLst/>
                          <a:latin typeface="+mn-lt"/>
                          <a:ea typeface="+mn-ea"/>
                          <a:cs typeface="+mn-cs"/>
                          <a:sym typeface="Wingdings" panose="05000000000000000000" pitchFamily="2" charset="2"/>
                        </a:rPr>
                        <a:t>       I</a:t>
                      </a:r>
                      <a:r>
                        <a:rPr lang="en-US" sz="1200" kern="1200" dirty="0" err="1">
                          <a:solidFill>
                            <a:schemeClr val="tx1"/>
                          </a:solidFill>
                          <a:effectLst/>
                          <a:latin typeface="+mn-lt"/>
                          <a:ea typeface="+mn-ea"/>
                          <a:cs typeface="+mn-cs"/>
                        </a:rPr>
                        <a:t>ncrease</a:t>
                      </a:r>
                      <a:r>
                        <a:rPr lang="en-US" sz="1200" kern="1200" dirty="0">
                          <a:solidFill>
                            <a:schemeClr val="tx1"/>
                          </a:solidFill>
                          <a:effectLst/>
                          <a:latin typeface="+mn-lt"/>
                          <a:ea typeface="+mn-ea"/>
                          <a:cs typeface="+mn-cs"/>
                        </a:rPr>
                        <a:t> in other changes</a:t>
                      </a:r>
                      <a:r>
                        <a:rPr lang="tr-TR" sz="1200"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capital increase </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None/>
                        <a:tabLst/>
                      </a:pPr>
                      <a:r>
                        <a:rPr lang="tr-TR" sz="1200" kern="1200" dirty="0">
                          <a:solidFill>
                            <a:schemeClr val="tx1"/>
                          </a:solidFill>
                          <a:effectLst/>
                          <a:latin typeface="+mn-lt"/>
                          <a:ea typeface="+mn-ea"/>
                          <a:cs typeface="+mn-cs"/>
                          <a:sym typeface="Wingdings" panose="05000000000000000000" pitchFamily="2" charset="2"/>
                        </a:rPr>
                        <a:t>       P</a:t>
                      </a:r>
                      <a:r>
                        <a:rPr lang="en-US" sz="1200" kern="1200" dirty="0" err="1">
                          <a:solidFill>
                            <a:schemeClr val="tx1"/>
                          </a:solidFill>
                          <a:effectLst/>
                          <a:latin typeface="+mn-lt"/>
                          <a:ea typeface="+mn-ea"/>
                          <a:cs typeface="+mn-cs"/>
                        </a:rPr>
                        <a:t>ositive</a:t>
                      </a:r>
                      <a:r>
                        <a:rPr lang="en-US" sz="1200" kern="1200" dirty="0">
                          <a:solidFill>
                            <a:schemeClr val="tx1"/>
                          </a:solidFill>
                          <a:effectLst/>
                          <a:latin typeface="+mn-lt"/>
                          <a:ea typeface="+mn-ea"/>
                          <a:cs typeface="+mn-cs"/>
                        </a:rPr>
                        <a:t> cash flow from financing activities amounted to 522.9m TRY</a:t>
                      </a: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Char char="à"/>
                        <a:tabLst/>
                      </a:pP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b="1" kern="1200" dirty="0">
                          <a:solidFill>
                            <a:schemeClr val="tx1"/>
                          </a:solidFill>
                          <a:effectLst/>
                          <a:latin typeface="+mn-lt"/>
                          <a:ea typeface="+mn-ea"/>
                          <a:cs typeface="+mn-cs"/>
                        </a:rPr>
                        <a:t>In 2018</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negative free cash flow</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-151.2m TRY</a:t>
                      </a:r>
                      <a:r>
                        <a:rPr lang="tr-TR" sz="1200" kern="1200" dirty="0">
                          <a:solidFill>
                            <a:schemeClr val="tx1"/>
                          </a:solidFill>
                          <a:effectLst/>
                          <a:latin typeface="+mn-lt"/>
                          <a:ea typeface="+mn-ea"/>
                          <a:cs typeface="+mn-cs"/>
                        </a:rPr>
                        <a:t>)</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sym typeface="Wingdings" panose="05000000000000000000" pitchFamily="2" charset="2"/>
                        </a:rPr>
                        <a:t>       </a:t>
                      </a:r>
                      <a:r>
                        <a:rPr lang="en-US" sz="1200" kern="1200" dirty="0">
                          <a:solidFill>
                            <a:schemeClr val="tx1"/>
                          </a:solidFill>
                          <a:effectLst/>
                          <a:latin typeface="+mn-lt"/>
                          <a:ea typeface="+mn-ea"/>
                          <a:cs typeface="+mn-cs"/>
                        </a:rPr>
                        <a:t>A large debt payment of 1.08b TRY</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capital increase of 638.1m TRY </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sym typeface="Wingdings" panose="05000000000000000000" pitchFamily="2" charset="2"/>
                        </a:rPr>
                        <a:t>       I</a:t>
                      </a:r>
                      <a:r>
                        <a:rPr lang="en-US" sz="1200" kern="1200" dirty="0" err="1">
                          <a:solidFill>
                            <a:schemeClr val="tx1"/>
                          </a:solidFill>
                          <a:effectLst/>
                          <a:latin typeface="+mn-lt"/>
                          <a:ea typeface="+mn-ea"/>
                          <a:cs typeface="+mn-cs"/>
                        </a:rPr>
                        <a:t>ncrease</a:t>
                      </a:r>
                      <a:r>
                        <a:rPr lang="en-US" sz="1200" kern="1200" dirty="0">
                          <a:solidFill>
                            <a:schemeClr val="tx1"/>
                          </a:solidFill>
                          <a:effectLst/>
                          <a:latin typeface="+mn-lt"/>
                          <a:ea typeface="+mn-ea"/>
                          <a:cs typeface="+mn-cs"/>
                        </a:rPr>
                        <a:t> in dividends cash flow of 253.9m TRY (the company used its internal resources, share premium, to increase capital and </a:t>
                      </a:r>
                      <a:r>
                        <a:rPr lang="en-US" sz="1200" kern="1200" dirty="0" err="1">
                          <a:solidFill>
                            <a:schemeClr val="tx1"/>
                          </a:solidFill>
                          <a:effectLst/>
                          <a:latin typeface="+mn-lt"/>
                          <a:ea typeface="+mn-ea"/>
                          <a:cs typeface="+mn-cs"/>
                        </a:rPr>
                        <a:t>transfered</a:t>
                      </a:r>
                      <a:r>
                        <a:rPr lang="en-US" sz="1200" kern="1200" dirty="0">
                          <a:solidFill>
                            <a:schemeClr val="tx1"/>
                          </a:solidFill>
                          <a:effectLst/>
                          <a:latin typeface="+mn-lt"/>
                          <a:ea typeface="+mn-ea"/>
                          <a:cs typeface="+mn-cs"/>
                        </a:rPr>
                        <a:t> 248.1m to retained earnings account)</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2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200" b="1" kern="1200" dirty="0">
                          <a:solidFill>
                            <a:schemeClr val="tx1"/>
                          </a:solidFill>
                          <a:effectLst/>
                          <a:latin typeface="+mn-lt"/>
                          <a:ea typeface="+mn-ea"/>
                          <a:cs typeface="+mn-cs"/>
                        </a:rPr>
                        <a:t>In 2019</a:t>
                      </a:r>
                      <a:r>
                        <a:rPr lang="en-US" sz="1200" kern="1200" dirty="0">
                          <a:solidFill>
                            <a:schemeClr val="tx1"/>
                          </a:solidFill>
                          <a:effectLst/>
                          <a:latin typeface="+mn-lt"/>
                          <a:ea typeface="+mn-ea"/>
                          <a:cs typeface="+mn-cs"/>
                        </a:rPr>
                        <a:t>, again covered some of its financial debt (243.8m TRY) and other changes was equal to -299.8m TRY</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200" kern="1200" dirty="0">
                          <a:solidFill>
                            <a:schemeClr val="tx1"/>
                          </a:solidFill>
                          <a:effectLst/>
                          <a:latin typeface="+mn-lt"/>
                          <a:ea typeface="+mn-ea"/>
                          <a:cs typeface="+mn-cs"/>
                          <a:sym typeface="Wingdings" panose="05000000000000000000" pitchFamily="2" charset="2"/>
                        </a:rPr>
                        <a:t>       </a:t>
                      </a:r>
                      <a:r>
                        <a:rPr lang="en-US" sz="1200" kern="1200" dirty="0">
                          <a:solidFill>
                            <a:schemeClr val="tx1"/>
                          </a:solidFill>
                          <a:effectLst/>
                          <a:latin typeface="+mn-lt"/>
                          <a:ea typeface="+mn-ea"/>
                          <a:cs typeface="+mn-cs"/>
                        </a:rPr>
                        <a:t>The positive cash flow in this year used for the financial obligations and other financing needs.</a:t>
                      </a:r>
                      <a:endParaRPr lang="tr-TR"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None/>
                        <a:tabLst/>
                      </a:pPr>
                      <a:endParaRPr lang="tr-TR" sz="18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Char char="à"/>
                        <a:tabLst/>
                      </a:pPr>
                      <a:endParaRPr lang="tr-TR" sz="18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8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Financial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Cash </a:t>
            </a:r>
            <a:r>
              <a:rPr lang="tr-TR" altLang="zh-CN" sz="1200" b="1" dirty="0" err="1">
                <a:solidFill>
                  <a:schemeClr val="bg1"/>
                </a:solidFill>
              </a:rPr>
              <a:t>Flow</a:t>
            </a:r>
            <a:r>
              <a:rPr lang="tr-TR" altLang="zh-CN" sz="1200" b="1" dirty="0">
                <a:solidFill>
                  <a:schemeClr val="bg1"/>
                </a:solidFill>
              </a:rPr>
              <a:t> Statement – Cash </a:t>
            </a:r>
            <a:r>
              <a:rPr lang="tr-TR" altLang="zh-CN" sz="1200" b="1" dirty="0" err="1">
                <a:solidFill>
                  <a:schemeClr val="bg1"/>
                </a:solidFill>
              </a:rPr>
              <a:t>Flow</a:t>
            </a:r>
            <a:r>
              <a:rPr lang="tr-TR" altLang="zh-CN" sz="1200" b="1" dirty="0">
                <a:solidFill>
                  <a:schemeClr val="bg1"/>
                </a:solidFill>
              </a:rPr>
              <a:t> </a:t>
            </a:r>
            <a:r>
              <a:rPr lang="tr-TR" altLang="zh-CN" sz="1200" b="1" dirty="0" err="1">
                <a:solidFill>
                  <a:schemeClr val="bg1"/>
                </a:solidFill>
              </a:rPr>
              <a:t>from</a:t>
            </a:r>
            <a:r>
              <a:rPr lang="tr-TR" altLang="zh-CN" sz="1200" b="1" dirty="0">
                <a:solidFill>
                  <a:schemeClr val="bg1"/>
                </a:solidFill>
              </a:rPr>
              <a:t> </a:t>
            </a:r>
            <a:r>
              <a:rPr lang="tr-TR" altLang="zh-CN" sz="1200" b="1" dirty="0" err="1">
                <a:solidFill>
                  <a:schemeClr val="bg1"/>
                </a:solidFill>
              </a:rPr>
              <a:t>Investing</a:t>
            </a:r>
            <a:r>
              <a:rPr lang="tr-TR" altLang="zh-CN" sz="1200" b="1" dirty="0">
                <a:solidFill>
                  <a:schemeClr val="bg1"/>
                </a:solidFill>
              </a:rPr>
              <a:t> </a:t>
            </a:r>
            <a:r>
              <a:rPr lang="tr-TR" altLang="zh-CN" sz="1200" b="1" dirty="0" err="1">
                <a:solidFill>
                  <a:schemeClr val="bg1"/>
                </a:solidFill>
              </a:rPr>
              <a:t>Activities</a:t>
            </a:r>
            <a:r>
              <a:rPr lang="tr-TR" altLang="zh-CN" sz="1200" b="1" dirty="0">
                <a:solidFill>
                  <a:schemeClr val="bg1"/>
                </a:solidFill>
              </a:rPr>
              <a:t> </a:t>
            </a:r>
            <a:r>
              <a:rPr lang="tr-TR" altLang="zh-CN" sz="1200" b="1" dirty="0" err="1">
                <a:solidFill>
                  <a:schemeClr val="bg1"/>
                </a:solidFill>
              </a:rPr>
              <a:t>and</a:t>
            </a:r>
            <a:r>
              <a:rPr lang="tr-TR" altLang="zh-CN" sz="1200" b="1" dirty="0">
                <a:solidFill>
                  <a:schemeClr val="bg1"/>
                </a:solidFill>
              </a:rPr>
              <a:t> Cash </a:t>
            </a:r>
            <a:r>
              <a:rPr lang="tr-TR" altLang="zh-CN" sz="1200" b="1" dirty="0" err="1">
                <a:solidFill>
                  <a:schemeClr val="bg1"/>
                </a:solidFill>
              </a:rPr>
              <a:t>Flow</a:t>
            </a:r>
            <a:r>
              <a:rPr lang="tr-TR" altLang="zh-CN" sz="1200" b="1" dirty="0">
                <a:solidFill>
                  <a:schemeClr val="bg1"/>
                </a:solidFill>
              </a:rPr>
              <a:t> </a:t>
            </a:r>
            <a:r>
              <a:rPr lang="tr-TR" altLang="zh-CN" sz="1200" b="1" dirty="0" err="1">
                <a:solidFill>
                  <a:schemeClr val="bg1"/>
                </a:solidFill>
              </a:rPr>
              <a:t>from</a:t>
            </a:r>
            <a:r>
              <a:rPr lang="tr-TR" altLang="zh-CN" sz="1200" b="1" dirty="0">
                <a:solidFill>
                  <a:schemeClr val="bg1"/>
                </a:solidFill>
              </a:rPr>
              <a:t> </a:t>
            </a:r>
            <a:r>
              <a:rPr lang="tr-TR" altLang="zh-CN" sz="1200" b="1" dirty="0" err="1">
                <a:solidFill>
                  <a:schemeClr val="bg1"/>
                </a:solidFill>
              </a:rPr>
              <a:t>Financing</a:t>
            </a:r>
            <a:r>
              <a:rPr lang="tr-TR" altLang="zh-CN" sz="1200" b="1" dirty="0">
                <a:solidFill>
                  <a:schemeClr val="bg1"/>
                </a:solidFill>
              </a:rPr>
              <a:t> </a:t>
            </a:r>
            <a:r>
              <a:rPr lang="tr-TR" altLang="zh-CN" sz="1200" b="1" dirty="0" err="1">
                <a:solidFill>
                  <a:schemeClr val="bg1"/>
                </a:solidFill>
              </a:rPr>
              <a:t>Activities</a:t>
            </a:r>
            <a:endParaRPr lang="en-US" altLang="zh-CN" sz="1200" b="1" dirty="0">
              <a:solidFill>
                <a:schemeClr val="bg1"/>
              </a:solidFill>
            </a:endParaRPr>
          </a:p>
        </p:txBody>
      </p:sp>
      <p:pic>
        <p:nvPicPr>
          <p:cNvPr id="2" name="Picture 1">
            <a:extLst>
              <a:ext uri="{FF2B5EF4-FFF2-40B4-BE49-F238E27FC236}">
                <a16:creationId xmlns:a16="http://schemas.microsoft.com/office/drawing/2014/main" id="{D7DF14E4-BB05-4D1A-B2B8-0C594AE82441}"/>
              </a:ext>
            </a:extLst>
          </p:cNvPr>
          <p:cNvPicPr>
            <a:picLocks noChangeAspect="1"/>
          </p:cNvPicPr>
          <p:nvPr/>
        </p:nvPicPr>
        <p:blipFill>
          <a:blip r:embed="rId3"/>
          <a:stretch>
            <a:fillRect/>
          </a:stretch>
        </p:blipFill>
        <p:spPr>
          <a:xfrm>
            <a:off x="8811721" y="3852189"/>
            <a:ext cx="3380279" cy="2156611"/>
          </a:xfrm>
          <a:prstGeom prst="rect">
            <a:avLst/>
          </a:prstGeom>
        </p:spPr>
      </p:pic>
      <p:pic>
        <p:nvPicPr>
          <p:cNvPr id="3" name="Picture 2">
            <a:extLst>
              <a:ext uri="{FF2B5EF4-FFF2-40B4-BE49-F238E27FC236}">
                <a16:creationId xmlns:a16="http://schemas.microsoft.com/office/drawing/2014/main" id="{CF643FF7-1141-4CC0-ADAE-C23C74CD29ED}"/>
              </a:ext>
            </a:extLst>
          </p:cNvPr>
          <p:cNvPicPr>
            <a:picLocks noChangeAspect="1"/>
          </p:cNvPicPr>
          <p:nvPr/>
        </p:nvPicPr>
        <p:blipFill>
          <a:blip r:embed="rId4"/>
          <a:stretch>
            <a:fillRect/>
          </a:stretch>
        </p:blipFill>
        <p:spPr>
          <a:xfrm>
            <a:off x="5636717" y="3919719"/>
            <a:ext cx="3160140" cy="2045969"/>
          </a:xfrm>
          <a:prstGeom prst="rect">
            <a:avLst/>
          </a:prstGeom>
        </p:spPr>
      </p:pic>
      <p:pic>
        <p:nvPicPr>
          <p:cNvPr id="11" name="Picture 10">
            <a:extLst>
              <a:ext uri="{FF2B5EF4-FFF2-40B4-BE49-F238E27FC236}">
                <a16:creationId xmlns:a16="http://schemas.microsoft.com/office/drawing/2014/main" id="{51943D5C-8445-4849-B927-0E622CB7B041}"/>
              </a:ext>
            </a:extLst>
          </p:cNvPr>
          <p:cNvPicPr>
            <a:picLocks noChangeAspect="1"/>
          </p:cNvPicPr>
          <p:nvPr/>
        </p:nvPicPr>
        <p:blipFill>
          <a:blip r:embed="rId5"/>
          <a:stretch>
            <a:fillRect/>
          </a:stretch>
        </p:blipFill>
        <p:spPr>
          <a:xfrm>
            <a:off x="5713468" y="1344106"/>
            <a:ext cx="3418152" cy="2151528"/>
          </a:xfrm>
          <a:prstGeom prst="rect">
            <a:avLst/>
          </a:prstGeom>
        </p:spPr>
      </p:pic>
      <p:pic>
        <p:nvPicPr>
          <p:cNvPr id="12" name="Picture 11">
            <a:extLst>
              <a:ext uri="{FF2B5EF4-FFF2-40B4-BE49-F238E27FC236}">
                <a16:creationId xmlns:a16="http://schemas.microsoft.com/office/drawing/2014/main" id="{19B07318-868B-4E02-BC34-5F856E613D36}"/>
              </a:ext>
            </a:extLst>
          </p:cNvPr>
          <p:cNvPicPr>
            <a:picLocks noChangeAspect="1"/>
          </p:cNvPicPr>
          <p:nvPr/>
        </p:nvPicPr>
        <p:blipFill>
          <a:blip r:embed="rId6"/>
          <a:stretch>
            <a:fillRect/>
          </a:stretch>
        </p:blipFill>
        <p:spPr>
          <a:xfrm>
            <a:off x="9039439" y="1463754"/>
            <a:ext cx="3199975" cy="2220272"/>
          </a:xfrm>
          <a:prstGeom prst="rect">
            <a:avLst/>
          </a:prstGeom>
        </p:spPr>
      </p:pic>
      <p:cxnSp>
        <p:nvCxnSpPr>
          <p:cNvPr id="49" name="Straight Connector 48">
            <a:extLst>
              <a:ext uri="{FF2B5EF4-FFF2-40B4-BE49-F238E27FC236}">
                <a16:creationId xmlns:a16="http://schemas.microsoft.com/office/drawing/2014/main" id="{728D0875-A99E-4F37-B3AC-E40E664EC72D}"/>
              </a:ext>
            </a:extLst>
          </p:cNvPr>
          <p:cNvCxnSpPr>
            <a:cxnSpLocks/>
          </p:cNvCxnSpPr>
          <p:nvPr/>
        </p:nvCxnSpPr>
        <p:spPr>
          <a:xfrm>
            <a:off x="609599" y="638977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35FCB586-5390-4D02-8914-B0D3B8F953FB}"/>
              </a:ext>
            </a:extLst>
          </p:cNvPr>
          <p:cNvGrpSpPr/>
          <p:nvPr/>
        </p:nvGrpSpPr>
        <p:grpSpPr>
          <a:xfrm>
            <a:off x="3395399" y="6273206"/>
            <a:ext cx="1224000" cy="496004"/>
            <a:chOff x="1355317" y="6095931"/>
            <a:chExt cx="1224000" cy="496004"/>
          </a:xfrm>
        </p:grpSpPr>
        <p:sp>
          <p:nvSpPr>
            <p:cNvPr id="51" name="Rectangle 50">
              <a:extLst>
                <a:ext uri="{FF2B5EF4-FFF2-40B4-BE49-F238E27FC236}">
                  <a16:creationId xmlns:a16="http://schemas.microsoft.com/office/drawing/2014/main" id="{DFAF9706-83D3-4FCB-9DFF-63B78CF25677}"/>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Financial Analysis</a:t>
              </a:r>
              <a:endParaRPr lang="en-US" sz="800" b="1" dirty="0">
                <a:solidFill>
                  <a:srgbClr val="132E57"/>
                </a:solidFill>
                <a:latin typeface="+mj-lt"/>
                <a:ea typeface="ＭＳ Ｐゴシック" pitchFamily="34" charset="-128"/>
              </a:endParaRPr>
            </a:p>
          </p:txBody>
        </p:sp>
        <p:sp>
          <p:nvSpPr>
            <p:cNvPr id="52" name="Oval 51">
              <a:extLst>
                <a:ext uri="{FF2B5EF4-FFF2-40B4-BE49-F238E27FC236}">
                  <a16:creationId xmlns:a16="http://schemas.microsoft.com/office/drawing/2014/main" id="{923C3C7F-EA01-4394-8FC8-7D09F0023740}"/>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2</a:t>
              </a:r>
              <a:endParaRPr lang="en-US" sz="1400" dirty="0">
                <a:solidFill>
                  <a:schemeClr val="bg1"/>
                </a:solidFill>
                <a:latin typeface="+mj-lt"/>
                <a:ea typeface="ＭＳ Ｐゴシック" pitchFamily="34" charset="-128"/>
              </a:endParaRPr>
            </a:p>
          </p:txBody>
        </p:sp>
      </p:grpSp>
      <p:grpSp>
        <p:nvGrpSpPr>
          <p:cNvPr id="53" name="Group 52">
            <a:extLst>
              <a:ext uri="{FF2B5EF4-FFF2-40B4-BE49-F238E27FC236}">
                <a16:creationId xmlns:a16="http://schemas.microsoft.com/office/drawing/2014/main" id="{ACDE8E41-BAFF-47AB-BF52-C4212220BAD5}"/>
              </a:ext>
            </a:extLst>
          </p:cNvPr>
          <p:cNvGrpSpPr/>
          <p:nvPr/>
        </p:nvGrpSpPr>
        <p:grpSpPr>
          <a:xfrm>
            <a:off x="1529999" y="6249440"/>
            <a:ext cx="1224000" cy="495890"/>
            <a:chOff x="4098256" y="6096045"/>
            <a:chExt cx="1224000" cy="495890"/>
          </a:xfrm>
        </p:grpSpPr>
        <p:sp>
          <p:nvSpPr>
            <p:cNvPr id="54" name="Rectangle 53">
              <a:extLst>
                <a:ext uri="{FF2B5EF4-FFF2-40B4-BE49-F238E27FC236}">
                  <a16:creationId xmlns:a16="http://schemas.microsoft.com/office/drawing/2014/main" id="{9F578BE3-E70F-4642-AA9A-D0685F924D9E}"/>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5FD67D35-0BF6-4AEF-887E-1E384523AB1F}"/>
                </a:ext>
              </a:extLst>
            </p:cNvPr>
            <p:cNvSpPr/>
            <p:nvPr/>
          </p:nvSpPr>
          <p:spPr bwMode="auto">
            <a:xfrm>
              <a:off x="4519456" y="6096045"/>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6" name="Group 55">
            <a:extLst>
              <a:ext uri="{FF2B5EF4-FFF2-40B4-BE49-F238E27FC236}">
                <a16:creationId xmlns:a16="http://schemas.microsoft.com/office/drawing/2014/main" id="{C073BA1B-E5F1-49E3-A0DB-4E2E674FBF2B}"/>
              </a:ext>
            </a:extLst>
          </p:cNvPr>
          <p:cNvGrpSpPr/>
          <p:nvPr/>
        </p:nvGrpSpPr>
        <p:grpSpPr>
          <a:xfrm>
            <a:off x="9596399" y="6265120"/>
            <a:ext cx="1224000" cy="496004"/>
            <a:chOff x="4098256" y="6095931"/>
            <a:chExt cx="1224000" cy="496004"/>
          </a:xfrm>
        </p:grpSpPr>
        <p:sp>
          <p:nvSpPr>
            <p:cNvPr id="57" name="Rectangle 56">
              <a:extLst>
                <a:ext uri="{FF2B5EF4-FFF2-40B4-BE49-F238E27FC236}">
                  <a16:creationId xmlns:a16="http://schemas.microsoft.com/office/drawing/2014/main" id="{BAC0799E-231B-442B-A109-EACCACDBB4FE}"/>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C3C5648F-A028-4CA7-A89A-F0D348979AC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9" name="Group 58">
            <a:extLst>
              <a:ext uri="{FF2B5EF4-FFF2-40B4-BE49-F238E27FC236}">
                <a16:creationId xmlns:a16="http://schemas.microsoft.com/office/drawing/2014/main" id="{91549E0E-AE26-4055-A9D0-5D96847377BB}"/>
              </a:ext>
            </a:extLst>
          </p:cNvPr>
          <p:cNvGrpSpPr/>
          <p:nvPr/>
        </p:nvGrpSpPr>
        <p:grpSpPr>
          <a:xfrm>
            <a:off x="5483999" y="6261122"/>
            <a:ext cx="1224000" cy="496004"/>
            <a:chOff x="6824912" y="6095931"/>
            <a:chExt cx="1224000" cy="496004"/>
          </a:xfrm>
        </p:grpSpPr>
        <p:sp>
          <p:nvSpPr>
            <p:cNvPr id="60" name="Rectangle 59">
              <a:extLst>
                <a:ext uri="{FF2B5EF4-FFF2-40B4-BE49-F238E27FC236}">
                  <a16:creationId xmlns:a16="http://schemas.microsoft.com/office/drawing/2014/main" id="{F58703A3-55E1-4856-85C7-72E7F66E41F0}"/>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1" name="Oval 60">
              <a:extLst>
                <a:ext uri="{FF2B5EF4-FFF2-40B4-BE49-F238E27FC236}">
                  <a16:creationId xmlns:a16="http://schemas.microsoft.com/office/drawing/2014/main" id="{AC585F07-F9B8-4285-9C27-65B15D67E7CB}"/>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62" name="Group 61">
            <a:extLst>
              <a:ext uri="{FF2B5EF4-FFF2-40B4-BE49-F238E27FC236}">
                <a16:creationId xmlns:a16="http://schemas.microsoft.com/office/drawing/2014/main" id="{29D58592-58B7-4543-92AE-2C26DE5EA5A0}"/>
              </a:ext>
            </a:extLst>
          </p:cNvPr>
          <p:cNvGrpSpPr/>
          <p:nvPr/>
        </p:nvGrpSpPr>
        <p:grpSpPr>
          <a:xfrm>
            <a:off x="7540199" y="6265120"/>
            <a:ext cx="1224000" cy="496004"/>
            <a:chOff x="9576193" y="6095931"/>
            <a:chExt cx="1224000" cy="496004"/>
          </a:xfrm>
        </p:grpSpPr>
        <p:sp>
          <p:nvSpPr>
            <p:cNvPr id="63" name="Rectangle 62">
              <a:extLst>
                <a:ext uri="{FF2B5EF4-FFF2-40B4-BE49-F238E27FC236}">
                  <a16:creationId xmlns:a16="http://schemas.microsoft.com/office/drawing/2014/main" id="{0289741A-8A14-43DF-87BC-86722ED00229}"/>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64" name="Oval 63">
              <a:extLst>
                <a:ext uri="{FF2B5EF4-FFF2-40B4-BE49-F238E27FC236}">
                  <a16:creationId xmlns:a16="http://schemas.microsoft.com/office/drawing/2014/main" id="{3426505F-5F8E-45C6-8141-54796B32AE14}"/>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68668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en-CA" dirty="0">
                <a:solidFill>
                  <a:schemeClr val="accent2"/>
                </a:solidFill>
              </a:rPr>
              <a:t>Company Overview</a:t>
            </a:r>
            <a:endParaRPr lang="en-CA" dirty="0"/>
          </a:p>
        </p:txBody>
      </p:sp>
    </p:spTree>
    <p:extLst>
      <p:ext uri="{BB962C8B-B14F-4D97-AF65-F5344CB8AC3E}">
        <p14:creationId xmlns:p14="http://schemas.microsoft.com/office/powerpoint/2010/main" val="31631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err="1">
                <a:solidFill>
                  <a:schemeClr val="accent2"/>
                </a:solidFill>
              </a:rPr>
              <a:t>Sector</a:t>
            </a:r>
            <a:r>
              <a:rPr lang="tr-TR" dirty="0">
                <a:solidFill>
                  <a:schemeClr val="accent2"/>
                </a:solidFill>
              </a:rPr>
              <a:t> Analysis</a:t>
            </a:r>
            <a:endParaRPr lang="en-CA" dirty="0"/>
          </a:p>
        </p:txBody>
      </p:sp>
    </p:spTree>
    <p:extLst>
      <p:ext uri="{BB962C8B-B14F-4D97-AF65-F5344CB8AC3E}">
        <p14:creationId xmlns:p14="http://schemas.microsoft.com/office/powerpoint/2010/main" val="2042076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F381940-8B40-4061-9442-52C1BE53365F}"/>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nvGraphicFramePr>
        <p:xfrm>
          <a:off x="587375" y="1480937"/>
          <a:ext cx="11076305" cy="4596273"/>
        </p:xfrm>
        <a:graphic>
          <a:graphicData uri="http://schemas.openxmlformats.org/drawingml/2006/table">
            <a:tbl>
              <a:tblPr/>
              <a:tblGrid>
                <a:gridCol w="11076305">
                  <a:extLst>
                    <a:ext uri="{9D8B030D-6E8A-4147-A177-3AD203B41FA5}">
                      <a16:colId xmlns:a16="http://schemas.microsoft.com/office/drawing/2014/main" val="20000"/>
                    </a:ext>
                  </a:extLst>
                </a:gridCol>
              </a:tblGrid>
              <a:tr h="4325001">
                <a:tc>
                  <a:txBody>
                    <a:bodyPr/>
                    <a:lstStyle/>
                    <a:p>
                      <a:pPr marL="285750" lvl="0" indent="-285750">
                        <a:buFont typeface="Arial" panose="020B0604020202020204" pitchFamily="34" charset="0"/>
                        <a:buChar char="•"/>
                      </a:pPr>
                      <a:r>
                        <a:rPr lang="en-US" sz="1400" kern="1200" noProof="0" dirty="0">
                          <a:solidFill>
                            <a:schemeClr val="tx1"/>
                          </a:solidFill>
                          <a:effectLst/>
                          <a:latin typeface="+mn-lt"/>
                          <a:ea typeface="+mn-ea"/>
                          <a:cs typeface="+mn-cs"/>
                        </a:rPr>
                        <a:t>According to TURKSTAT; </a:t>
                      </a:r>
                    </a:p>
                    <a:p>
                      <a:pPr marL="285750" lvl="0" indent="-285750">
                        <a:buFont typeface="Arial" panose="020B0604020202020204" pitchFamily="34" charset="0"/>
                        <a:buChar char="•"/>
                      </a:pPr>
                      <a:endParaRPr lang="en-US" sz="1400" kern="1200" noProof="0" dirty="0">
                        <a:solidFill>
                          <a:schemeClr val="tx1"/>
                        </a:solidFill>
                        <a:effectLst/>
                        <a:latin typeface="+mn-lt"/>
                        <a:ea typeface="+mn-ea"/>
                        <a:cs typeface="+mn-cs"/>
                      </a:endParaRPr>
                    </a:p>
                    <a:p>
                      <a:pPr lvl="0"/>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Accommodation and food service activities account in GDP has average growth rate of </a:t>
                      </a:r>
                      <a:r>
                        <a:rPr lang="tr-TR" sz="1400" kern="1200" noProof="0" dirty="0">
                          <a:solidFill>
                            <a:schemeClr val="tx1"/>
                          </a:solidFill>
                          <a:effectLst/>
                          <a:latin typeface="+mn-lt"/>
                          <a:ea typeface="+mn-ea"/>
                          <a:cs typeface="+mn-cs"/>
                        </a:rPr>
                        <a:t>20</a:t>
                      </a:r>
                      <a:r>
                        <a:rPr lang="en-US" sz="1400" kern="1200" noProof="0" dirty="0">
                          <a:solidFill>
                            <a:schemeClr val="tx1"/>
                          </a:solidFill>
                          <a:effectLst/>
                          <a:latin typeface="+mn-lt"/>
                          <a:ea typeface="+mn-ea"/>
                          <a:cs typeface="+mn-cs"/>
                        </a:rPr>
                        <a:t>%</a:t>
                      </a:r>
                      <a:r>
                        <a:rPr lang="tr-TR" sz="1400" kern="1200" noProof="0" dirty="0">
                          <a:solidFill>
                            <a:schemeClr val="tx1"/>
                          </a:solidFill>
                          <a:effectLst/>
                          <a:latin typeface="+mn-lt"/>
                          <a:ea typeface="+mn-ea"/>
                          <a:cs typeface="+mn-cs"/>
                        </a:rPr>
                        <a:t> (6% in $ )</a:t>
                      </a:r>
                      <a:r>
                        <a:rPr lang="en-US" sz="1400" kern="1200" noProof="0" dirty="0">
                          <a:solidFill>
                            <a:schemeClr val="tx1"/>
                          </a:solidFill>
                          <a:effectLst/>
                          <a:latin typeface="+mn-lt"/>
                          <a:ea typeface="+mn-ea"/>
                          <a:cs typeface="+mn-cs"/>
                        </a:rPr>
                        <a:t> between 2009-2018</a:t>
                      </a:r>
                      <a:r>
                        <a:rPr lang="tr-TR" sz="1400" kern="1200" noProof="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lvl="0"/>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tr-TR" sz="1400" kern="1200" dirty="0">
                          <a:solidFill>
                            <a:schemeClr val="tx1"/>
                          </a:solidFill>
                          <a:effectLst/>
                          <a:latin typeface="+mn-lt"/>
                          <a:ea typeface="+mn-ea"/>
                          <a:cs typeface="+mn-cs"/>
                        </a:rPr>
                        <a:t>22,41% of </a:t>
                      </a:r>
                      <a:r>
                        <a:rPr lang="en-US" sz="1400" kern="1200" noProof="0" dirty="0">
                          <a:solidFill>
                            <a:schemeClr val="tx1"/>
                          </a:solidFill>
                          <a:effectLst/>
                          <a:latin typeface="+mn-lt"/>
                          <a:ea typeface="+mn-ea"/>
                          <a:cs typeface="+mn-cs"/>
                        </a:rPr>
                        <a:t>households' consumption expenditures goes Food and non-alcoholic beverages, on average, between 2002-2018. Standard deviation is 2,78 which means every year representative Turkish household will spend relatively big portion of their consumption </a:t>
                      </a:r>
                      <a:r>
                        <a:rPr lang="tr-TR" sz="1400" kern="1200" dirty="0">
                          <a:solidFill>
                            <a:schemeClr val="tx1"/>
                          </a:solidFill>
                          <a:effectLst/>
                          <a:latin typeface="+mn-lt"/>
                          <a:ea typeface="+mn-ea"/>
                          <a:cs typeface="+mn-cs"/>
                        </a:rPr>
                        <a:t>on </a:t>
                      </a:r>
                      <a:r>
                        <a:rPr lang="en-US" sz="1400" kern="1200" noProof="0" dirty="0">
                          <a:solidFill>
                            <a:schemeClr val="tx1"/>
                          </a:solidFill>
                          <a:effectLst/>
                          <a:latin typeface="+mn-lt"/>
                          <a:ea typeface="+mn-ea"/>
                          <a:cs typeface="+mn-cs"/>
                        </a:rPr>
                        <a:t>food</a:t>
                      </a:r>
                      <a:r>
                        <a:rPr lang="tr-TR" sz="1400" kern="1200" dirty="0">
                          <a:solidFill>
                            <a:schemeClr val="tx1"/>
                          </a:solidFill>
                          <a:effectLst/>
                          <a:latin typeface="+mn-lt"/>
                          <a:ea typeface="+mn-ea"/>
                          <a:cs typeface="+mn-cs"/>
                        </a:rPr>
                        <a:t>.</a:t>
                      </a:r>
                    </a:p>
                    <a:p>
                      <a:pPr lvl="0"/>
                      <a:endParaRPr lang="en-US" sz="1400" kern="1200" dirty="0">
                        <a:solidFill>
                          <a:schemeClr val="tx1"/>
                        </a:solidFill>
                        <a:effectLst/>
                        <a:latin typeface="+mn-lt"/>
                        <a:ea typeface="+mn-ea"/>
                        <a:cs typeface="+mn-cs"/>
                      </a:endParaRPr>
                    </a:p>
                    <a:p>
                      <a:pPr lvl="0"/>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Turkish population will grow with growth rate 1,16% on average between 2020-2025. So it will reach</a:t>
                      </a:r>
                      <a:r>
                        <a:rPr lang="tr-TR" sz="1400" kern="1200" dirty="0">
                          <a:solidFill>
                            <a:schemeClr val="tx1"/>
                          </a:solidFill>
                          <a:effectLst/>
                          <a:latin typeface="+mn-lt"/>
                          <a:ea typeface="+mn-ea"/>
                          <a:cs typeface="+mn-cs"/>
                        </a:rPr>
                        <a:t> 88.845.000 in 2025.</a:t>
                      </a:r>
                    </a:p>
                    <a:p>
                      <a:pPr lvl="0"/>
                      <a:endParaRPr lang="en-US"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Wingdings" panose="05000000000000000000" pitchFamily="2" charset="2"/>
                        <a:buNone/>
                        <a:tabLst/>
                      </a:pPr>
                      <a:endParaRPr lang="tr-TR" sz="14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400" kern="1200" noProof="0" dirty="0">
                          <a:solidFill>
                            <a:schemeClr val="tx1"/>
                          </a:solidFill>
                          <a:effectLst/>
                          <a:latin typeface="+mn-lt"/>
                          <a:ea typeface="+mn-ea"/>
                          <a:cs typeface="+mn-cs"/>
                        </a:rPr>
                        <a:t>USDA’s Office of Agricultural Affairs, OAA;</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R</a:t>
                      </a:r>
                      <a:r>
                        <a:rPr lang="en-US" sz="1400" kern="1200" noProof="0" dirty="0">
                          <a:solidFill>
                            <a:schemeClr val="tx1"/>
                          </a:solidFill>
                          <a:effectLst/>
                          <a:latin typeface="+mn-lt"/>
                          <a:ea typeface="+mn-ea"/>
                          <a:cs typeface="+mn-cs"/>
                        </a:rPr>
                        <a:t>ising middle-class incomes and rising female labor force participation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H</a:t>
                      </a:r>
                      <a:r>
                        <a:rPr lang="en-US" sz="1400" kern="1200" noProof="0" dirty="0">
                          <a:solidFill>
                            <a:schemeClr val="tx1"/>
                          </a:solidFill>
                          <a:effectLst/>
                          <a:latin typeface="+mn-lt"/>
                          <a:ea typeface="+mn-ea"/>
                          <a:cs typeface="+mn-cs"/>
                        </a:rPr>
                        <a:t>igh export potential due to geographic proximity to EU, Russian, and Middle Eastern markets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The growing food processing industry is looking for new, high quality, imported food ingredients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en-US" sz="1400" kern="1200" dirty="0">
                          <a:solidFill>
                            <a:schemeClr val="tx1"/>
                          </a:solidFill>
                          <a:effectLst/>
                          <a:latin typeface="+mn-lt"/>
                          <a:ea typeface="+mn-ea"/>
                          <a:cs typeface="+mn-cs"/>
                          <a:sym typeface="Wingdings" panose="05000000000000000000" pitchFamily="2" charset="2"/>
                        </a:rPr>
                        <a:t>There is recognition of high-quality product and growth of high-end retail to support new product marketing. </a:t>
                      </a:r>
                      <a:endParaRPr lang="tr-TR" sz="18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Sector</a:t>
            </a:r>
            <a:r>
              <a:rPr lang="tr-TR" dirty="0">
                <a:latin typeface="+mn-lt"/>
              </a:rPr>
              <a:t>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General </a:t>
            </a:r>
            <a:r>
              <a:rPr lang="tr-TR" altLang="zh-CN" sz="1200" b="1" dirty="0" err="1">
                <a:solidFill>
                  <a:schemeClr val="bg1"/>
                </a:solidFill>
              </a:rPr>
              <a:t>Trends</a:t>
            </a:r>
            <a:endParaRPr lang="en-US" altLang="zh-CN" sz="1200" b="1" dirty="0">
              <a:solidFill>
                <a:schemeClr val="bg1"/>
              </a:solidFill>
            </a:endParaRPr>
          </a:p>
        </p:txBody>
      </p:sp>
      <p:cxnSp>
        <p:nvCxnSpPr>
          <p:cNvPr id="25" name="Straight Connector 24">
            <a:extLst>
              <a:ext uri="{FF2B5EF4-FFF2-40B4-BE49-F238E27FC236}">
                <a16:creationId xmlns:a16="http://schemas.microsoft.com/office/drawing/2014/main" id="{1214752A-67B5-4B39-BFAF-1054E456C6CD}"/>
              </a:ext>
            </a:extLst>
          </p:cNvPr>
          <p:cNvCxnSpPr>
            <a:cxnSpLocks/>
          </p:cNvCxnSpPr>
          <p:nvPr/>
        </p:nvCxnSpPr>
        <p:spPr>
          <a:xfrm>
            <a:off x="501920" y="61886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845C635F-74DF-4DA9-8B96-B7126A13689A}"/>
              </a:ext>
            </a:extLst>
          </p:cNvPr>
          <p:cNvGrpSpPr/>
          <p:nvPr/>
        </p:nvGrpSpPr>
        <p:grpSpPr>
          <a:xfrm>
            <a:off x="5358000" y="6039270"/>
            <a:ext cx="1224000" cy="496004"/>
            <a:chOff x="1355317" y="6095931"/>
            <a:chExt cx="1224000" cy="496004"/>
          </a:xfrm>
        </p:grpSpPr>
        <p:sp>
          <p:nvSpPr>
            <p:cNvPr id="28" name="Rectangle 27">
              <a:extLst>
                <a:ext uri="{FF2B5EF4-FFF2-40B4-BE49-F238E27FC236}">
                  <a16:creationId xmlns:a16="http://schemas.microsoft.com/office/drawing/2014/main" id="{3BBE9A20-5876-4FCA-9B43-606EB4190117}"/>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Sector</a:t>
              </a:r>
              <a:r>
                <a:rPr lang="tr-TR" sz="800" b="1" dirty="0">
                  <a:solidFill>
                    <a:srgbClr val="132E57"/>
                  </a:solidFill>
                  <a:latin typeface="+mj-lt"/>
                  <a:ea typeface="ＭＳ Ｐゴシック" pitchFamily="34" charset="-128"/>
                </a:rPr>
                <a:t> Analysis</a:t>
              </a:r>
              <a:endParaRPr lang="en-US" sz="800" b="1" dirty="0">
                <a:solidFill>
                  <a:srgbClr val="132E57"/>
                </a:solidFill>
                <a:latin typeface="+mj-lt"/>
                <a:ea typeface="ＭＳ Ｐゴシック" pitchFamily="34" charset="-128"/>
              </a:endParaRPr>
            </a:p>
          </p:txBody>
        </p:sp>
        <p:sp>
          <p:nvSpPr>
            <p:cNvPr id="29" name="Oval 28">
              <a:extLst>
                <a:ext uri="{FF2B5EF4-FFF2-40B4-BE49-F238E27FC236}">
                  <a16:creationId xmlns:a16="http://schemas.microsoft.com/office/drawing/2014/main" id="{C12CDE0A-E8B0-4694-BEA8-7FADCB879891}"/>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grpSp>
        <p:nvGrpSpPr>
          <p:cNvPr id="30" name="Group 29">
            <a:extLst>
              <a:ext uri="{FF2B5EF4-FFF2-40B4-BE49-F238E27FC236}">
                <a16:creationId xmlns:a16="http://schemas.microsoft.com/office/drawing/2014/main" id="{B0FD95AF-DF77-43BC-9F7B-14A53027BE7E}"/>
              </a:ext>
            </a:extLst>
          </p:cNvPr>
          <p:cNvGrpSpPr/>
          <p:nvPr/>
        </p:nvGrpSpPr>
        <p:grpSpPr>
          <a:xfrm>
            <a:off x="3427800" y="6048312"/>
            <a:ext cx="1224000" cy="496004"/>
            <a:chOff x="4098256" y="6095931"/>
            <a:chExt cx="1224000" cy="496004"/>
          </a:xfrm>
        </p:grpSpPr>
        <p:sp>
          <p:nvSpPr>
            <p:cNvPr id="31" name="Rectangle 30">
              <a:extLst>
                <a:ext uri="{FF2B5EF4-FFF2-40B4-BE49-F238E27FC236}">
                  <a16:creationId xmlns:a16="http://schemas.microsoft.com/office/drawing/2014/main" id="{03045E1A-7870-4C27-A3FA-261A34E35BC1}"/>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32" name="Oval 31">
              <a:extLst>
                <a:ext uri="{FF2B5EF4-FFF2-40B4-BE49-F238E27FC236}">
                  <a16:creationId xmlns:a16="http://schemas.microsoft.com/office/drawing/2014/main" id="{270546CB-8813-46C0-99E5-11554C6FC00C}"/>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33" name="Group 32">
            <a:extLst>
              <a:ext uri="{FF2B5EF4-FFF2-40B4-BE49-F238E27FC236}">
                <a16:creationId xmlns:a16="http://schemas.microsoft.com/office/drawing/2014/main" id="{2FF8B68E-225F-467F-9307-BD975923A327}"/>
              </a:ext>
            </a:extLst>
          </p:cNvPr>
          <p:cNvGrpSpPr/>
          <p:nvPr/>
        </p:nvGrpSpPr>
        <p:grpSpPr>
          <a:xfrm>
            <a:off x="9596400" y="6052310"/>
            <a:ext cx="1224000" cy="496004"/>
            <a:chOff x="4098256" y="6095931"/>
            <a:chExt cx="1224000" cy="496004"/>
          </a:xfrm>
        </p:grpSpPr>
        <p:sp>
          <p:nvSpPr>
            <p:cNvPr id="34" name="Rectangle 33">
              <a:extLst>
                <a:ext uri="{FF2B5EF4-FFF2-40B4-BE49-F238E27FC236}">
                  <a16:creationId xmlns:a16="http://schemas.microsoft.com/office/drawing/2014/main" id="{7D598E23-0A6E-430E-B044-18848C27940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35" name="Oval 34">
              <a:extLst>
                <a:ext uri="{FF2B5EF4-FFF2-40B4-BE49-F238E27FC236}">
                  <a16:creationId xmlns:a16="http://schemas.microsoft.com/office/drawing/2014/main" id="{A32D993B-CE53-4695-9CCB-6C4750A643A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36" name="Group 35">
            <a:extLst>
              <a:ext uri="{FF2B5EF4-FFF2-40B4-BE49-F238E27FC236}">
                <a16:creationId xmlns:a16="http://schemas.microsoft.com/office/drawing/2014/main" id="{B4641D9D-8C6F-4D68-A53C-394512E372AE}"/>
              </a:ext>
            </a:extLst>
          </p:cNvPr>
          <p:cNvGrpSpPr/>
          <p:nvPr/>
        </p:nvGrpSpPr>
        <p:grpSpPr>
          <a:xfrm>
            <a:off x="1546600" y="6048312"/>
            <a:ext cx="1224000" cy="496004"/>
            <a:chOff x="6824912" y="6095931"/>
            <a:chExt cx="1224000" cy="496004"/>
          </a:xfrm>
        </p:grpSpPr>
        <p:sp>
          <p:nvSpPr>
            <p:cNvPr id="37" name="Rectangle 36">
              <a:extLst>
                <a:ext uri="{FF2B5EF4-FFF2-40B4-BE49-F238E27FC236}">
                  <a16:creationId xmlns:a16="http://schemas.microsoft.com/office/drawing/2014/main" id="{D87D909B-E92D-4B11-8F93-F58ECE95969D}"/>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38" name="Oval 37">
              <a:extLst>
                <a:ext uri="{FF2B5EF4-FFF2-40B4-BE49-F238E27FC236}">
                  <a16:creationId xmlns:a16="http://schemas.microsoft.com/office/drawing/2014/main" id="{3EE7165F-4502-4CE2-816B-3E553D7A5BC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39" name="Group 38">
            <a:extLst>
              <a:ext uri="{FF2B5EF4-FFF2-40B4-BE49-F238E27FC236}">
                <a16:creationId xmlns:a16="http://schemas.microsoft.com/office/drawing/2014/main" id="{199F7800-5DB1-4AFE-B279-9CAE1C70B116}"/>
              </a:ext>
            </a:extLst>
          </p:cNvPr>
          <p:cNvGrpSpPr/>
          <p:nvPr/>
        </p:nvGrpSpPr>
        <p:grpSpPr>
          <a:xfrm>
            <a:off x="7540200" y="6052310"/>
            <a:ext cx="1224000" cy="496004"/>
            <a:chOff x="9576193" y="6095931"/>
            <a:chExt cx="1224000" cy="496004"/>
          </a:xfrm>
        </p:grpSpPr>
        <p:sp>
          <p:nvSpPr>
            <p:cNvPr id="40" name="Rectangle 39">
              <a:extLst>
                <a:ext uri="{FF2B5EF4-FFF2-40B4-BE49-F238E27FC236}">
                  <a16:creationId xmlns:a16="http://schemas.microsoft.com/office/drawing/2014/main" id="{444E2FD5-811E-434A-8A89-4BE9E2E6CDE9}"/>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41" name="Oval 40">
              <a:extLst>
                <a:ext uri="{FF2B5EF4-FFF2-40B4-BE49-F238E27FC236}">
                  <a16:creationId xmlns:a16="http://schemas.microsoft.com/office/drawing/2014/main" id="{F33A4815-77D8-4A77-9D16-86B34B023783}"/>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
        <p:nvSpPr>
          <p:cNvPr id="26" name="TextBox 25">
            <a:extLst>
              <a:ext uri="{FF2B5EF4-FFF2-40B4-BE49-F238E27FC236}">
                <a16:creationId xmlns:a16="http://schemas.microsoft.com/office/drawing/2014/main" id="{318DE2F2-A6B1-4C0F-9DBB-9E831C8ED857}"/>
              </a:ext>
            </a:extLst>
          </p:cNvPr>
          <p:cNvSpPr txBox="1"/>
          <p:nvPr/>
        </p:nvSpPr>
        <p:spPr>
          <a:xfrm>
            <a:off x="-1889" y="6661816"/>
            <a:ext cx="6040436" cy="246221"/>
          </a:xfrm>
          <a:prstGeom prst="rect">
            <a:avLst/>
          </a:prstGeom>
          <a:noFill/>
        </p:spPr>
        <p:txBody>
          <a:bodyPr wrap="none" rtlCol="0">
            <a:spAutoFit/>
          </a:bodyPr>
          <a:lstStyle/>
          <a:p>
            <a:r>
              <a:rPr lang="tr-TR" sz="1000" dirty="0"/>
              <a:t>Source: https://www.foodexport.org/get-started/country-market-profiles/europe/turkey-country-profile</a:t>
            </a:r>
            <a:endParaRPr lang="en-US" sz="1000" dirty="0"/>
          </a:p>
        </p:txBody>
      </p:sp>
    </p:spTree>
    <p:extLst>
      <p:ext uri="{BB962C8B-B14F-4D97-AF65-F5344CB8AC3E}">
        <p14:creationId xmlns:p14="http://schemas.microsoft.com/office/powerpoint/2010/main" val="3245022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0BB24CD-D7DA-43AB-AD47-CE4C45A2CCF4}"/>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nvGraphicFramePr>
        <p:xfrm>
          <a:off x="328736" y="1340012"/>
          <a:ext cx="11474207" cy="5602224"/>
        </p:xfrm>
        <a:graphic>
          <a:graphicData uri="http://schemas.openxmlformats.org/drawingml/2006/table">
            <a:tbl>
              <a:tblPr/>
              <a:tblGrid>
                <a:gridCol w="11474207">
                  <a:extLst>
                    <a:ext uri="{9D8B030D-6E8A-4147-A177-3AD203B41FA5}">
                      <a16:colId xmlns:a16="http://schemas.microsoft.com/office/drawing/2014/main" val="20000"/>
                    </a:ext>
                  </a:extLst>
                </a:gridCol>
              </a:tblGrid>
              <a:tr h="4325001">
                <a:tc>
                  <a:txBody>
                    <a:bodyPr/>
                    <a:lstStyle/>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400" kern="1200" dirty="0">
                          <a:solidFill>
                            <a:schemeClr val="tx1"/>
                          </a:solidFill>
                          <a:effectLst/>
                          <a:latin typeface="+mn-lt"/>
                          <a:ea typeface="+mn-ea"/>
                          <a:cs typeface="+mn-cs"/>
                        </a:rPr>
                        <a:t>7,617 </a:t>
                      </a:r>
                      <a:r>
                        <a:rPr lang="en-US" sz="1400" kern="1200" noProof="0" dirty="0">
                          <a:solidFill>
                            <a:schemeClr val="tx1"/>
                          </a:solidFill>
                          <a:effectLst/>
                          <a:latin typeface="+mn-lt"/>
                          <a:ea typeface="+mn-ea"/>
                          <a:cs typeface="+mn-cs"/>
                        </a:rPr>
                        <a:t>food</a:t>
                      </a:r>
                      <a:r>
                        <a:rPr lang="tr-TR" sz="1400" kern="120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rPr>
                        <a:t>processing</a:t>
                      </a:r>
                      <a:r>
                        <a:rPr lang="tr-TR" sz="1400" kern="120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rPr>
                        <a:t>and 595 beverage producing enterprises in Turkey as of 2017</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400" kern="1200" noProof="0" dirty="0">
                          <a:solidFill>
                            <a:schemeClr val="tx1"/>
                          </a:solidFill>
                          <a:effectLst/>
                          <a:latin typeface="+mn-lt"/>
                          <a:ea typeface="+mn-ea"/>
                          <a:cs typeface="+mn-cs"/>
                        </a:rPr>
                        <a:t>The food production industry constitutes 14.25% of all production industries as of 2017, and the beverage manufacturing industry is 0.70% of all manufacturing industries in Turkey.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S</a:t>
                      </a:r>
                      <a:r>
                        <a:rPr lang="en-US" sz="1400" kern="1200" noProof="0" dirty="0">
                          <a:solidFill>
                            <a:schemeClr val="tx1"/>
                          </a:solidFill>
                          <a:effectLst/>
                          <a:latin typeface="+mn-lt"/>
                          <a:ea typeface="+mn-ea"/>
                          <a:cs typeface="+mn-cs"/>
                        </a:rPr>
                        <a:t>econd largest manufacturing industry in Turkey after motor vehicles.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 of companies in food production has slowly and steadily been increasing over the past five years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400" kern="1200" noProof="0" dirty="0">
                          <a:solidFill>
                            <a:schemeClr val="tx1"/>
                          </a:solidFill>
                          <a:effectLst/>
                          <a:latin typeface="+mn-lt"/>
                          <a:ea typeface="+mn-ea"/>
                          <a:cs typeface="+mn-cs"/>
                        </a:rPr>
                        <a:t>Food manufacturing/processing and food retail industries are the least impacted by economic stagnations.</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en-US" sz="1400" kern="1200" noProof="0" dirty="0">
                          <a:solidFill>
                            <a:schemeClr val="tx1"/>
                          </a:solidFill>
                          <a:effectLst/>
                          <a:latin typeface="+mn-lt"/>
                          <a:ea typeface="+mn-ea"/>
                          <a:cs typeface="+mn-cs"/>
                        </a:rPr>
                        <a:t>Sales growth is expected in the processed</a:t>
                      </a:r>
                      <a:r>
                        <a:rPr lang="tr-TR" sz="1400" kern="120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rPr>
                        <a:t>food industry in the upcoming years.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sym typeface="Wingdings" panose="05000000000000000000" pitchFamily="2" charset="2"/>
                        </a:rPr>
                        <a:t>      L</a:t>
                      </a:r>
                      <a:r>
                        <a:rPr lang="en-US" sz="1400" kern="1200" noProof="0" dirty="0">
                          <a:solidFill>
                            <a:schemeClr val="tx1"/>
                          </a:solidFill>
                          <a:effectLst/>
                          <a:latin typeface="+mn-lt"/>
                          <a:ea typeface="+mn-ea"/>
                          <a:cs typeface="+mn-cs"/>
                        </a:rPr>
                        <a:t>arge young population that is more inclined to eat processed food compared to the former generation</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en-US" sz="1400" kern="1200" noProof="0" dirty="0">
                          <a:solidFill>
                            <a:schemeClr val="tx1"/>
                          </a:solidFill>
                          <a:effectLst/>
                          <a:latin typeface="+mn-lt"/>
                          <a:ea typeface="+mn-ea"/>
                          <a:cs typeface="+mn-cs"/>
                          <a:sym typeface="Wingdings" panose="05000000000000000000" pitchFamily="2" charset="2"/>
                        </a:rPr>
                        <a:t>      I</a:t>
                      </a:r>
                      <a:r>
                        <a:rPr lang="en-US" sz="1400" kern="1200" noProof="0" dirty="0">
                          <a:solidFill>
                            <a:schemeClr val="tx1"/>
                          </a:solidFill>
                          <a:effectLst/>
                          <a:latin typeface="+mn-lt"/>
                          <a:ea typeface="+mn-ea"/>
                          <a:cs typeface="+mn-cs"/>
                        </a:rPr>
                        <a:t>ncrease in women’s participation in the workforce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400" kern="1200" dirty="0">
                          <a:solidFill>
                            <a:schemeClr val="tx1"/>
                          </a:solidFill>
                          <a:effectLst/>
                          <a:latin typeface="+mn-lt"/>
                          <a:ea typeface="+mn-ea"/>
                          <a:cs typeface="+mn-cs"/>
                        </a:rPr>
                        <a:t>     </a:t>
                      </a:r>
                      <a:r>
                        <a:rPr lang="tr-TR" sz="1400" kern="120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Increase in the number of single-person households, increased consumption of packaged food and prepared meals.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M</a:t>
                      </a:r>
                      <a:r>
                        <a:rPr lang="en-US" sz="1400" kern="1200" noProof="0" dirty="0">
                          <a:solidFill>
                            <a:schemeClr val="tx1"/>
                          </a:solidFill>
                          <a:effectLst/>
                          <a:latin typeface="+mn-lt"/>
                          <a:ea typeface="+mn-ea"/>
                          <a:cs typeface="+mn-cs"/>
                        </a:rPr>
                        <a:t>ore access to organized grocery chain, better access to a wider variety of processed, packaged, chilled, frozen and ready to eat food.</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en-US" sz="1400" kern="1200" noProof="0" dirty="0">
                          <a:solidFill>
                            <a:schemeClr val="tx1"/>
                          </a:solidFill>
                          <a:effectLst/>
                          <a:latin typeface="+mn-lt"/>
                          <a:ea typeface="+mn-ea"/>
                          <a:cs typeface="+mn-cs"/>
                        </a:rPr>
                        <a:t>In grocery store freezers: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a:t>
                      </a:r>
                      <a:r>
                        <a:rPr lang="en-US" sz="1400" kern="1200" noProof="0" dirty="0">
                          <a:solidFill>
                            <a:schemeClr val="tx1"/>
                          </a:solidFill>
                          <a:effectLst/>
                          <a:latin typeface="+mn-lt"/>
                          <a:ea typeface="+mn-ea"/>
                          <a:cs typeface="+mn-cs"/>
                        </a:rPr>
                        <a:t> Variety of pizzas, Turkish-style meat products such as different kinds of meatballs and kebabs, forms of prepared seafood dishes, local/ethnic kinds of bakery products like börek, and processed vegetables and fruits.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en-US" sz="1400" kern="1200" noProof="0" dirty="0">
                          <a:solidFill>
                            <a:schemeClr val="tx1"/>
                          </a:solidFill>
                          <a:effectLst/>
                          <a:latin typeface="+mn-lt"/>
                          <a:ea typeface="+mn-ea"/>
                          <a:cs typeface="+mn-cs"/>
                        </a:rPr>
                        <a:t>     </a:t>
                      </a:r>
                      <a:r>
                        <a:rPr lang="en-US" sz="1400" kern="1200" noProof="0" dirty="0">
                          <a:solidFill>
                            <a:schemeClr val="tx1"/>
                          </a:solidFill>
                          <a:effectLst/>
                          <a:latin typeface="+mn-lt"/>
                          <a:ea typeface="+mn-ea"/>
                          <a:cs typeface="+mn-cs"/>
                          <a:sym typeface="Wingdings" panose="05000000000000000000" pitchFamily="2" charset="2"/>
                        </a:rPr>
                        <a:t> </a:t>
                      </a:r>
                      <a:r>
                        <a:rPr lang="en-US" sz="1400" kern="1200" noProof="0" dirty="0">
                          <a:solidFill>
                            <a:schemeClr val="tx1"/>
                          </a:solidFill>
                          <a:effectLst/>
                          <a:latin typeface="+mn-lt"/>
                          <a:ea typeface="+mn-ea"/>
                          <a:cs typeface="+mn-cs"/>
                        </a:rPr>
                        <a:t>Ready to eat seafood and frozen bakery products are trendy, and more functional and flavored yogurts and kefirs are arriving in retailer refrigerators. Healthier, organic, and functional food options are on the rise</a:t>
                      </a:r>
                      <a:r>
                        <a:rPr lang="tr-TR" sz="1400"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en-US"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en-US"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800" kern="1200" dirty="0">
                          <a:solidFill>
                            <a:schemeClr val="tx1"/>
                          </a:solidFill>
                          <a:effectLst/>
                          <a:latin typeface="+mn-lt"/>
                          <a:ea typeface="+mn-ea"/>
                          <a:cs typeface="+mn-cs"/>
                        </a:rPr>
                        <a:t> </a:t>
                      </a: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en-US" dirty="0">
                <a:latin typeface="+mn-lt"/>
              </a:rPr>
              <a:t>Sector</a:t>
            </a:r>
            <a:r>
              <a:rPr lang="tr-TR" dirty="0">
                <a:latin typeface="+mn-lt"/>
              </a:rPr>
              <a:t>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en-US" altLang="zh-CN" sz="1200" b="1" dirty="0">
                <a:solidFill>
                  <a:schemeClr val="bg1"/>
                </a:solidFill>
              </a:rPr>
              <a:t>Sector</a:t>
            </a:r>
            <a:r>
              <a:rPr lang="tr-TR" altLang="zh-CN" sz="1200" b="1" dirty="0">
                <a:solidFill>
                  <a:schemeClr val="bg1"/>
                </a:solidFill>
              </a:rPr>
              <a:t> </a:t>
            </a:r>
            <a:r>
              <a:rPr lang="en-US" altLang="zh-CN" sz="1200" b="1" dirty="0">
                <a:solidFill>
                  <a:schemeClr val="bg1"/>
                </a:solidFill>
              </a:rPr>
              <a:t>Trends</a:t>
            </a:r>
          </a:p>
        </p:txBody>
      </p:sp>
      <p:cxnSp>
        <p:nvCxnSpPr>
          <p:cNvPr id="42" name="Straight Connector 41">
            <a:extLst>
              <a:ext uri="{FF2B5EF4-FFF2-40B4-BE49-F238E27FC236}">
                <a16:creationId xmlns:a16="http://schemas.microsoft.com/office/drawing/2014/main" id="{ADE007CA-50D9-45C6-B6B5-E8D8524E6D41}"/>
              </a:ext>
            </a:extLst>
          </p:cNvPr>
          <p:cNvCxnSpPr>
            <a:cxnSpLocks/>
          </p:cNvCxnSpPr>
          <p:nvPr/>
        </p:nvCxnSpPr>
        <p:spPr>
          <a:xfrm>
            <a:off x="495300" y="634406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800589D8-836C-4A59-A38E-55D8BC5AEB20}"/>
              </a:ext>
            </a:extLst>
          </p:cNvPr>
          <p:cNvGrpSpPr/>
          <p:nvPr/>
        </p:nvGrpSpPr>
        <p:grpSpPr>
          <a:xfrm>
            <a:off x="5351380" y="6194678"/>
            <a:ext cx="1224000" cy="496004"/>
            <a:chOff x="1355317" y="6095931"/>
            <a:chExt cx="1224000" cy="496004"/>
          </a:xfrm>
        </p:grpSpPr>
        <p:sp>
          <p:nvSpPr>
            <p:cNvPr id="44" name="Rectangle 43">
              <a:extLst>
                <a:ext uri="{FF2B5EF4-FFF2-40B4-BE49-F238E27FC236}">
                  <a16:creationId xmlns:a16="http://schemas.microsoft.com/office/drawing/2014/main" id="{633C5E8E-DB9A-4A97-ADE8-1F03493C6C83}"/>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Sector</a:t>
              </a:r>
              <a:r>
                <a:rPr lang="tr-TR" sz="800" b="1" dirty="0">
                  <a:solidFill>
                    <a:srgbClr val="132E57"/>
                  </a:solidFill>
                  <a:latin typeface="+mj-lt"/>
                  <a:ea typeface="ＭＳ Ｐゴシック" pitchFamily="34" charset="-128"/>
                </a:rPr>
                <a:t> Analysis</a:t>
              </a:r>
              <a:endParaRPr lang="en-US" sz="800" b="1" dirty="0">
                <a:solidFill>
                  <a:srgbClr val="132E57"/>
                </a:solidFill>
                <a:latin typeface="+mj-lt"/>
                <a:ea typeface="ＭＳ Ｐゴシック" pitchFamily="34" charset="-128"/>
              </a:endParaRPr>
            </a:p>
          </p:txBody>
        </p:sp>
        <p:sp>
          <p:nvSpPr>
            <p:cNvPr id="45" name="Oval 44">
              <a:extLst>
                <a:ext uri="{FF2B5EF4-FFF2-40B4-BE49-F238E27FC236}">
                  <a16:creationId xmlns:a16="http://schemas.microsoft.com/office/drawing/2014/main" id="{E0A15C17-11A4-4879-A4ED-EF28A37FCB0F}"/>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grpSp>
        <p:nvGrpSpPr>
          <p:cNvPr id="46" name="Group 45">
            <a:extLst>
              <a:ext uri="{FF2B5EF4-FFF2-40B4-BE49-F238E27FC236}">
                <a16:creationId xmlns:a16="http://schemas.microsoft.com/office/drawing/2014/main" id="{51926A84-2F32-4593-A142-F3E15B4B8382}"/>
              </a:ext>
            </a:extLst>
          </p:cNvPr>
          <p:cNvGrpSpPr/>
          <p:nvPr/>
        </p:nvGrpSpPr>
        <p:grpSpPr>
          <a:xfrm>
            <a:off x="3421180" y="6203720"/>
            <a:ext cx="1224000" cy="496004"/>
            <a:chOff x="4098256" y="6095931"/>
            <a:chExt cx="1224000" cy="496004"/>
          </a:xfrm>
        </p:grpSpPr>
        <p:sp>
          <p:nvSpPr>
            <p:cNvPr id="47" name="Rectangle 46">
              <a:extLst>
                <a:ext uri="{FF2B5EF4-FFF2-40B4-BE49-F238E27FC236}">
                  <a16:creationId xmlns:a16="http://schemas.microsoft.com/office/drawing/2014/main" id="{6DF3AB68-16DD-4CAA-9116-630CE8E8E2A0}"/>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48" name="Oval 47">
              <a:extLst>
                <a:ext uri="{FF2B5EF4-FFF2-40B4-BE49-F238E27FC236}">
                  <a16:creationId xmlns:a16="http://schemas.microsoft.com/office/drawing/2014/main" id="{3E6CDBD5-CCF2-48E8-80E8-200E6DC2C50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49" name="Group 48">
            <a:extLst>
              <a:ext uri="{FF2B5EF4-FFF2-40B4-BE49-F238E27FC236}">
                <a16:creationId xmlns:a16="http://schemas.microsoft.com/office/drawing/2014/main" id="{CE3DA2F7-71B9-4DAA-B67A-8C73A41125C9}"/>
              </a:ext>
            </a:extLst>
          </p:cNvPr>
          <p:cNvGrpSpPr/>
          <p:nvPr/>
        </p:nvGrpSpPr>
        <p:grpSpPr>
          <a:xfrm>
            <a:off x="9589780" y="6207718"/>
            <a:ext cx="1224000" cy="496004"/>
            <a:chOff x="4098256" y="6095931"/>
            <a:chExt cx="1224000" cy="496004"/>
          </a:xfrm>
        </p:grpSpPr>
        <p:sp>
          <p:nvSpPr>
            <p:cNvPr id="50" name="Rectangle 49">
              <a:extLst>
                <a:ext uri="{FF2B5EF4-FFF2-40B4-BE49-F238E27FC236}">
                  <a16:creationId xmlns:a16="http://schemas.microsoft.com/office/drawing/2014/main" id="{8667F151-1C97-4E42-B4BF-CBBEA5DB30C5}"/>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1" name="Oval 50">
              <a:extLst>
                <a:ext uri="{FF2B5EF4-FFF2-40B4-BE49-F238E27FC236}">
                  <a16:creationId xmlns:a16="http://schemas.microsoft.com/office/drawing/2014/main" id="{28071386-FBB6-4A3A-8A4C-19104153E0D8}"/>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2" name="Group 51">
            <a:extLst>
              <a:ext uri="{FF2B5EF4-FFF2-40B4-BE49-F238E27FC236}">
                <a16:creationId xmlns:a16="http://schemas.microsoft.com/office/drawing/2014/main" id="{6EEA908C-02C7-4AED-BEE0-693D517F7559}"/>
              </a:ext>
            </a:extLst>
          </p:cNvPr>
          <p:cNvGrpSpPr/>
          <p:nvPr/>
        </p:nvGrpSpPr>
        <p:grpSpPr>
          <a:xfrm>
            <a:off x="1539980" y="6203720"/>
            <a:ext cx="1224000" cy="496004"/>
            <a:chOff x="6824912" y="6095931"/>
            <a:chExt cx="1224000" cy="496004"/>
          </a:xfrm>
        </p:grpSpPr>
        <p:sp>
          <p:nvSpPr>
            <p:cNvPr id="53" name="Rectangle 52">
              <a:extLst>
                <a:ext uri="{FF2B5EF4-FFF2-40B4-BE49-F238E27FC236}">
                  <a16:creationId xmlns:a16="http://schemas.microsoft.com/office/drawing/2014/main" id="{D94E16BB-AEEF-4334-91AB-4A0759C25DE9}"/>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en-US" sz="800" b="1" dirty="0">
                  <a:solidFill>
                    <a:srgbClr val="E6E7E8"/>
                  </a:solidFill>
                  <a:latin typeface="+mj-lt"/>
                  <a:ea typeface="ＭＳ Ｐゴシック" pitchFamily="34" charset="-128"/>
                </a:rPr>
                <a:t>Overview</a:t>
              </a:r>
            </a:p>
          </p:txBody>
        </p:sp>
        <p:sp>
          <p:nvSpPr>
            <p:cNvPr id="54" name="Oval 53">
              <a:extLst>
                <a:ext uri="{FF2B5EF4-FFF2-40B4-BE49-F238E27FC236}">
                  <a16:creationId xmlns:a16="http://schemas.microsoft.com/office/drawing/2014/main" id="{D8BEF433-1B88-421E-B7C1-6089A82F171B}"/>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5" name="Group 54">
            <a:extLst>
              <a:ext uri="{FF2B5EF4-FFF2-40B4-BE49-F238E27FC236}">
                <a16:creationId xmlns:a16="http://schemas.microsoft.com/office/drawing/2014/main" id="{D92C4254-EF8A-4561-B4C7-10820C6F08E7}"/>
              </a:ext>
            </a:extLst>
          </p:cNvPr>
          <p:cNvGrpSpPr/>
          <p:nvPr/>
        </p:nvGrpSpPr>
        <p:grpSpPr>
          <a:xfrm>
            <a:off x="7533580" y="6207718"/>
            <a:ext cx="1224000" cy="496004"/>
            <a:chOff x="9576193" y="6095931"/>
            <a:chExt cx="1224000" cy="496004"/>
          </a:xfrm>
        </p:grpSpPr>
        <p:sp>
          <p:nvSpPr>
            <p:cNvPr id="56" name="Rectangle 55">
              <a:extLst>
                <a:ext uri="{FF2B5EF4-FFF2-40B4-BE49-F238E27FC236}">
                  <a16:creationId xmlns:a16="http://schemas.microsoft.com/office/drawing/2014/main" id="{3D5F8655-1FA1-44A9-871D-1775EF515794}"/>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7FA9B723-CEAD-47A2-A593-E02034AB117C}"/>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
        <p:nvSpPr>
          <p:cNvPr id="25" name="TextBox 24">
            <a:extLst>
              <a:ext uri="{FF2B5EF4-FFF2-40B4-BE49-F238E27FC236}">
                <a16:creationId xmlns:a16="http://schemas.microsoft.com/office/drawing/2014/main" id="{3ECCA7B8-00DA-4F91-BD4D-3D65D12B2AE5}"/>
              </a:ext>
            </a:extLst>
          </p:cNvPr>
          <p:cNvSpPr txBox="1"/>
          <p:nvPr/>
        </p:nvSpPr>
        <p:spPr>
          <a:xfrm>
            <a:off x="-1889" y="6674516"/>
            <a:ext cx="4575291" cy="246221"/>
          </a:xfrm>
          <a:prstGeom prst="rect">
            <a:avLst/>
          </a:prstGeom>
          <a:noFill/>
        </p:spPr>
        <p:txBody>
          <a:bodyPr wrap="none" rtlCol="0">
            <a:spAutoFit/>
          </a:bodyPr>
          <a:lstStyle/>
          <a:p>
            <a:r>
              <a:rPr lang="tr-TR" sz="1000" dirty="0"/>
              <a:t>Source: https://www.fas.usda.gov/data/turkey-food-processing-ingredients-4</a:t>
            </a:r>
            <a:endParaRPr lang="en-US" sz="1000" dirty="0"/>
          </a:p>
        </p:txBody>
      </p:sp>
    </p:spTree>
    <p:extLst>
      <p:ext uri="{BB962C8B-B14F-4D97-AF65-F5344CB8AC3E}">
        <p14:creationId xmlns:p14="http://schemas.microsoft.com/office/powerpoint/2010/main" val="812086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C5D9FE7-C764-4EC2-929A-FC872E222611}"/>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nvGraphicFramePr>
        <p:xfrm>
          <a:off x="309882" y="1377720"/>
          <a:ext cx="11474207" cy="4611624"/>
        </p:xfrm>
        <a:graphic>
          <a:graphicData uri="http://schemas.openxmlformats.org/drawingml/2006/table">
            <a:tbl>
              <a:tblPr/>
              <a:tblGrid>
                <a:gridCol w="11474207">
                  <a:extLst>
                    <a:ext uri="{9D8B030D-6E8A-4147-A177-3AD203B41FA5}">
                      <a16:colId xmlns:a16="http://schemas.microsoft.com/office/drawing/2014/main" val="20000"/>
                    </a:ext>
                  </a:extLst>
                </a:gridCol>
              </a:tblGrid>
              <a:tr h="4325001">
                <a:tc>
                  <a:txBody>
                    <a:bodyPr/>
                    <a:lstStyle/>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500" kern="1200" dirty="0">
                          <a:solidFill>
                            <a:schemeClr val="tx1"/>
                          </a:solidFill>
                          <a:effectLst/>
                          <a:latin typeface="+mn-lt"/>
                          <a:ea typeface="+mn-ea"/>
                          <a:cs typeface="+mn-cs"/>
                        </a:rPr>
                        <a:t>“The Decree-Law on Production, Consumption, and Control of Food” and entered into force on 28.06.1995</a:t>
                      </a:r>
                      <a:endParaRPr lang="tr-TR" sz="15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latin typeface="+mn-lt"/>
                          <a:ea typeface="+mn-ea"/>
                          <a:cs typeface="+mn-cs"/>
                        </a:rPr>
                        <a:t>     </a:t>
                      </a:r>
                      <a:r>
                        <a:rPr lang="tr-TR" sz="1500" kern="1200" dirty="0">
                          <a:solidFill>
                            <a:schemeClr val="tx1"/>
                          </a:solidFill>
                          <a:effectLst/>
                          <a:latin typeface="+mn-lt"/>
                          <a:ea typeface="+mn-ea"/>
                          <a:cs typeface="+mn-cs"/>
                          <a:sym typeface="Wingdings" panose="05000000000000000000" pitchFamily="2" charset="2"/>
                        </a:rPr>
                        <a:t> </a:t>
                      </a:r>
                      <a:r>
                        <a:rPr lang="en-US" sz="1500" kern="1200" noProof="0" dirty="0">
                          <a:solidFill>
                            <a:schemeClr val="tx1"/>
                          </a:solidFill>
                          <a:effectLst/>
                          <a:latin typeface="+mn-lt"/>
                          <a:ea typeface="+mn-ea"/>
                          <a:cs typeface="+mn-cs"/>
                          <a:sym typeface="Wingdings" panose="05000000000000000000" pitchFamily="2" charset="2"/>
                        </a:rPr>
                        <a:t>Aimed</a:t>
                      </a:r>
                      <a:r>
                        <a:rPr lang="tr-TR" sz="1500" kern="1200" dirty="0">
                          <a:solidFill>
                            <a:schemeClr val="tx1"/>
                          </a:solidFill>
                          <a:effectLst/>
                          <a:latin typeface="+mn-lt"/>
                          <a:ea typeface="+mn-ea"/>
                          <a:cs typeface="+mn-cs"/>
                          <a:sym typeface="Wingdings" panose="05000000000000000000" pitchFamily="2" charset="2"/>
                        </a:rPr>
                        <a:t> </a:t>
                      </a:r>
                      <a:r>
                        <a:rPr lang="en-US" sz="1500" kern="1200" dirty="0">
                          <a:solidFill>
                            <a:schemeClr val="tx1"/>
                          </a:solidFill>
                          <a:effectLst/>
                          <a:latin typeface="+mn-lt"/>
                          <a:ea typeface="+mn-ea"/>
                          <a:cs typeface="+mn-cs"/>
                        </a:rPr>
                        <a:t>to prevent the mess and chaos in food services.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500" kern="1200" dirty="0">
                          <a:solidFill>
                            <a:schemeClr val="tx1"/>
                          </a:solidFill>
                          <a:effectLst/>
                          <a:latin typeface="+mn-lt"/>
                          <a:ea typeface="+mn-ea"/>
                          <a:cs typeface="+mn-cs"/>
                        </a:rPr>
                        <a:t>Customs Union Agreement with the European Union</a:t>
                      </a:r>
                      <a:r>
                        <a:rPr lang="tr-TR" sz="1500" kern="1200" dirty="0">
                          <a:solidFill>
                            <a:schemeClr val="tx1"/>
                          </a:solidFill>
                          <a:effectLst/>
                          <a:latin typeface="+mn-lt"/>
                          <a:ea typeface="+mn-ea"/>
                          <a:cs typeface="+mn-cs"/>
                        </a:rPr>
                        <a:t>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latin typeface="+mn-lt"/>
                          <a:ea typeface="+mn-ea"/>
                          <a:cs typeface="+mn-cs"/>
                        </a:rPr>
                        <a:t>     </a:t>
                      </a:r>
                      <a:r>
                        <a:rPr lang="tr-TR" sz="1500" kern="1200" dirty="0">
                          <a:solidFill>
                            <a:schemeClr val="tx1"/>
                          </a:solidFill>
                          <a:effectLst/>
                          <a:latin typeface="+mn-lt"/>
                          <a:ea typeface="+mn-ea"/>
                          <a:cs typeface="+mn-cs"/>
                          <a:sym typeface="Wingdings" panose="05000000000000000000" pitchFamily="2" charset="2"/>
                        </a:rPr>
                        <a:t> I</a:t>
                      </a:r>
                      <a:r>
                        <a:rPr lang="en-US" sz="1500" kern="1200" dirty="0" err="1">
                          <a:solidFill>
                            <a:schemeClr val="tx1"/>
                          </a:solidFill>
                          <a:effectLst/>
                          <a:latin typeface="+mn-lt"/>
                          <a:ea typeface="+mn-ea"/>
                          <a:cs typeface="+mn-cs"/>
                        </a:rPr>
                        <a:t>mportant</a:t>
                      </a:r>
                      <a:r>
                        <a:rPr lang="en-US" sz="1500" kern="1200" dirty="0">
                          <a:solidFill>
                            <a:schemeClr val="tx1"/>
                          </a:solidFill>
                          <a:effectLst/>
                          <a:latin typeface="+mn-lt"/>
                          <a:ea typeface="+mn-ea"/>
                          <a:cs typeface="+mn-cs"/>
                        </a:rPr>
                        <a:t> start in harmonizing our country's food legislation with the EU legislation</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500" kern="1200" dirty="0">
                          <a:solidFill>
                            <a:schemeClr val="tx1"/>
                          </a:solidFill>
                          <a:effectLst/>
                          <a:latin typeface="+mn-lt"/>
                          <a:ea typeface="+mn-ea"/>
                          <a:cs typeface="+mn-cs"/>
                        </a:rPr>
                        <a:t>27.05.2004, Decree No. 5179 on the Production, Consumption, and Inspection of Foods The Law on the Adoption of Amendments” </a:t>
                      </a:r>
                      <a:r>
                        <a:rPr lang="tr-TR" sz="1500" kern="1200" dirty="0">
                          <a:solidFill>
                            <a:schemeClr val="tx1"/>
                          </a:solidFill>
                          <a:effectLst/>
                          <a:latin typeface="+mn-lt"/>
                          <a:ea typeface="+mn-ea"/>
                          <a:cs typeface="+mn-cs"/>
                        </a:rPr>
                        <a:t> -</a:t>
                      </a:r>
                      <a:r>
                        <a:rPr lang="tr-TR" sz="1500" kern="1200" dirty="0">
                          <a:solidFill>
                            <a:schemeClr val="tx1"/>
                          </a:solidFill>
                          <a:effectLst/>
                          <a:latin typeface="+mn-lt"/>
                          <a:ea typeface="+mn-ea"/>
                          <a:cs typeface="+mn-cs"/>
                          <a:sym typeface="Wingdings" panose="05000000000000000000" pitchFamily="2" charset="2"/>
                        </a:rPr>
                        <a:t> </a:t>
                      </a:r>
                      <a:r>
                        <a:rPr lang="en-US" sz="1500" kern="1200" dirty="0">
                          <a:solidFill>
                            <a:schemeClr val="tx1"/>
                          </a:solidFill>
                          <a:effectLst/>
                          <a:latin typeface="+mn-lt"/>
                          <a:ea typeface="+mn-ea"/>
                          <a:cs typeface="+mn-cs"/>
                        </a:rPr>
                        <a:t>“The provision of food safety” has been the direct aim of this Law.  </a:t>
                      </a:r>
                      <a:endParaRPr lang="tr-TR" sz="15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latin typeface="+mn-lt"/>
                          <a:ea typeface="+mn-ea"/>
                          <a:cs typeface="+mn-cs"/>
                        </a:rPr>
                        <a:t>     </a:t>
                      </a:r>
                      <a:r>
                        <a:rPr lang="tr-TR" sz="1500" kern="1200" dirty="0">
                          <a:solidFill>
                            <a:schemeClr val="tx1"/>
                          </a:solidFill>
                          <a:effectLst/>
                          <a:latin typeface="+mn-lt"/>
                          <a:ea typeface="+mn-ea"/>
                          <a:cs typeface="+mn-cs"/>
                          <a:sym typeface="Wingdings" panose="05000000000000000000" pitchFamily="2" charset="2"/>
                        </a:rPr>
                        <a:t> </a:t>
                      </a:r>
                      <a:r>
                        <a:rPr lang="en-US" sz="1500" kern="1200" dirty="0">
                          <a:solidFill>
                            <a:schemeClr val="tx1"/>
                          </a:solidFill>
                          <a:effectLst/>
                          <a:latin typeface="+mn-lt"/>
                          <a:ea typeface="+mn-ea"/>
                          <a:cs typeface="+mn-cs"/>
                        </a:rPr>
                        <a:t>In addition, a series of regulations and communiqués have been published under this Law to ensure food safety.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500" kern="1200" dirty="0">
                          <a:solidFill>
                            <a:schemeClr val="tx1"/>
                          </a:solidFill>
                          <a:effectLst/>
                          <a:latin typeface="+mn-lt"/>
                          <a:ea typeface="+mn-ea"/>
                          <a:cs typeface="+mn-cs"/>
                        </a:rPr>
                        <a:t>T</a:t>
                      </a:r>
                      <a:r>
                        <a:rPr lang="en-US" sz="1500" kern="1200" dirty="0">
                          <a:solidFill>
                            <a:schemeClr val="tx1"/>
                          </a:solidFill>
                          <a:effectLst/>
                          <a:latin typeface="+mn-lt"/>
                          <a:ea typeface="+mn-ea"/>
                          <a:cs typeface="+mn-cs"/>
                        </a:rPr>
                        <a:t>he responsibility for the provision of food is given to food businesses, local authorities, municipalities and related units of the Ministry of Health are also assigned to carry out inspections within the framework of the procedures and principles to be determined by the Ministry</a:t>
                      </a:r>
                      <a:endParaRPr lang="tr-TR" sz="15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500" i="1" kern="1200" dirty="0">
                        <a:solidFill>
                          <a:schemeClr val="tx1"/>
                        </a:solidFill>
                        <a:effectLst>
                          <a:outerShdw blurRad="38100" dist="38100" dir="2700000" algn="tl">
                            <a:srgbClr val="000000">
                              <a:alpha val="43137"/>
                            </a:srgbClr>
                          </a:outerShdw>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r>
                        <a:rPr lang="tr-TR" sz="1500" i="1" kern="1200" dirty="0" err="1">
                          <a:solidFill>
                            <a:schemeClr val="tx1"/>
                          </a:solidFill>
                          <a:effectLst>
                            <a:outerShdw blurRad="38100" dist="38100" dir="2700000" algn="tl">
                              <a:srgbClr val="000000">
                                <a:alpha val="43137"/>
                              </a:srgbClr>
                            </a:outerShdw>
                          </a:effectLst>
                          <a:latin typeface="+mn-lt"/>
                          <a:ea typeface="+mn-ea"/>
                          <a:cs typeface="+mn-cs"/>
                        </a:rPr>
                        <a:t>Conclusion</a:t>
                      </a:r>
                      <a:r>
                        <a:rPr lang="tr-TR" sz="1500" i="1" kern="1200" dirty="0">
                          <a:solidFill>
                            <a:schemeClr val="tx1"/>
                          </a:solidFill>
                          <a:effectLst>
                            <a:outerShdw blurRad="38100" dist="38100" dir="2700000" algn="tl">
                              <a:srgbClr val="000000">
                                <a:alpha val="43137"/>
                              </a:srgbClr>
                            </a:outerShdw>
                          </a:effectLst>
                          <a:latin typeface="+mn-lt"/>
                          <a:ea typeface="+mn-ea"/>
                          <a:cs typeface="+mn-cs"/>
                        </a:rPr>
                        <a:t>;</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500" kern="1200" dirty="0">
                          <a:solidFill>
                            <a:schemeClr val="tx1"/>
                          </a:solidFill>
                          <a:effectLst/>
                          <a:latin typeface="+mn-lt"/>
                          <a:ea typeface="+mn-ea"/>
                          <a:cs typeface="+mn-cs"/>
                        </a:rPr>
                        <a:t>Not a </a:t>
                      </a:r>
                      <a:r>
                        <a:rPr lang="tr-TR" sz="1500" kern="1200" dirty="0" err="1">
                          <a:solidFill>
                            <a:schemeClr val="tx1"/>
                          </a:solidFill>
                          <a:effectLst/>
                          <a:latin typeface="+mn-lt"/>
                          <a:ea typeface="+mn-ea"/>
                          <a:cs typeface="+mn-cs"/>
                        </a:rPr>
                        <a:t>foreseeable</a:t>
                      </a:r>
                      <a:r>
                        <a:rPr lang="tr-TR" sz="1500" kern="1200" dirty="0">
                          <a:solidFill>
                            <a:schemeClr val="tx1"/>
                          </a:solidFill>
                          <a:effectLst/>
                          <a:latin typeface="+mn-lt"/>
                          <a:ea typeface="+mn-ea"/>
                          <a:cs typeface="+mn-cs"/>
                        </a:rPr>
                        <a:t> risk is </a:t>
                      </a:r>
                      <a:r>
                        <a:rPr lang="tr-TR" sz="1500" kern="1200" dirty="0" err="1">
                          <a:solidFill>
                            <a:schemeClr val="tx1"/>
                          </a:solidFill>
                          <a:effectLst/>
                          <a:latin typeface="+mn-lt"/>
                          <a:ea typeface="+mn-ea"/>
                          <a:cs typeface="+mn-cs"/>
                        </a:rPr>
                        <a:t>expected</a:t>
                      </a:r>
                      <a:endParaRPr lang="tr-TR" sz="15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500" kern="1200" dirty="0">
                          <a:solidFill>
                            <a:schemeClr val="tx1"/>
                          </a:solidFill>
                          <a:effectLst/>
                          <a:latin typeface="+mn-lt"/>
                          <a:ea typeface="+mn-ea"/>
                          <a:cs typeface="+mn-cs"/>
                        </a:rPr>
                        <a:t>Yıldız Holding has </a:t>
                      </a:r>
                      <a:r>
                        <a:rPr lang="tr-TR" sz="1500" kern="1200" dirty="0" err="1">
                          <a:solidFill>
                            <a:schemeClr val="tx1"/>
                          </a:solidFill>
                          <a:effectLst/>
                          <a:latin typeface="+mn-lt"/>
                          <a:ea typeface="+mn-ea"/>
                          <a:cs typeface="+mn-cs"/>
                        </a:rPr>
                        <a:t>strong</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ties</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with</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government</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and</a:t>
                      </a:r>
                      <a:r>
                        <a:rPr lang="tr-TR" sz="1500" kern="1200" dirty="0">
                          <a:solidFill>
                            <a:schemeClr val="tx1"/>
                          </a:solidFill>
                          <a:effectLst/>
                          <a:latin typeface="+mn-lt"/>
                          <a:ea typeface="+mn-ea"/>
                          <a:cs typeface="+mn-cs"/>
                        </a:rPr>
                        <a:t> it has </a:t>
                      </a:r>
                      <a:r>
                        <a:rPr lang="tr-TR" sz="1500" kern="1200" dirty="0" err="1">
                          <a:solidFill>
                            <a:schemeClr val="tx1"/>
                          </a:solidFill>
                          <a:effectLst/>
                          <a:latin typeface="+mn-lt"/>
                          <a:ea typeface="+mn-ea"/>
                          <a:cs typeface="+mn-cs"/>
                        </a:rPr>
                        <a:t>wide</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range</a:t>
                      </a:r>
                      <a:r>
                        <a:rPr lang="tr-TR" sz="1500" kern="1200" dirty="0">
                          <a:solidFill>
                            <a:schemeClr val="tx1"/>
                          </a:solidFill>
                          <a:effectLst/>
                          <a:latin typeface="+mn-lt"/>
                          <a:ea typeface="+mn-ea"/>
                          <a:cs typeface="+mn-cs"/>
                        </a:rPr>
                        <a:t> of network.</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500" kern="1200" dirty="0" err="1">
                          <a:solidFill>
                            <a:schemeClr val="tx1"/>
                          </a:solidFill>
                          <a:effectLst/>
                          <a:latin typeface="+mn-lt"/>
                          <a:ea typeface="+mn-ea"/>
                          <a:cs typeface="+mn-cs"/>
                        </a:rPr>
                        <a:t>Turkish</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frozen</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food</a:t>
                      </a:r>
                      <a:r>
                        <a:rPr lang="tr-TR" sz="1500" kern="1200" dirty="0">
                          <a:solidFill>
                            <a:schemeClr val="tx1"/>
                          </a:solidFill>
                          <a:effectLst/>
                          <a:latin typeface="+mn-lt"/>
                          <a:ea typeface="+mn-ea"/>
                          <a:cs typeface="+mn-cs"/>
                        </a:rPr>
                        <a:t> market </a:t>
                      </a:r>
                      <a:r>
                        <a:rPr lang="tr-TR" sz="1500" kern="1200" dirty="0" err="1">
                          <a:solidFill>
                            <a:schemeClr val="tx1"/>
                          </a:solidFill>
                          <a:effectLst/>
                          <a:latin typeface="+mn-lt"/>
                          <a:ea typeface="+mn-ea"/>
                          <a:cs typeface="+mn-cs"/>
                        </a:rPr>
                        <a:t>and</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SuperFresh’s</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products</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comply</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with</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international</a:t>
                      </a:r>
                      <a:r>
                        <a:rPr lang="tr-TR" sz="1500" kern="1200" dirty="0">
                          <a:solidFill>
                            <a:schemeClr val="tx1"/>
                          </a:solidFill>
                          <a:effectLst/>
                          <a:latin typeface="+mn-lt"/>
                          <a:ea typeface="+mn-ea"/>
                          <a:cs typeface="+mn-cs"/>
                        </a:rPr>
                        <a:t> </a:t>
                      </a:r>
                      <a:r>
                        <a:rPr lang="tr-TR" sz="1500" kern="1200" dirty="0" err="1">
                          <a:solidFill>
                            <a:schemeClr val="tx1"/>
                          </a:solidFill>
                          <a:effectLst/>
                          <a:latin typeface="+mn-lt"/>
                          <a:ea typeface="+mn-ea"/>
                          <a:cs typeface="+mn-cs"/>
                        </a:rPr>
                        <a:t>standards</a:t>
                      </a:r>
                      <a:r>
                        <a:rPr lang="tr-TR" sz="1500" kern="1200" dirty="0">
                          <a:solidFill>
                            <a:schemeClr val="tx1"/>
                          </a:solidFill>
                          <a:effectLst/>
                          <a:latin typeface="+mn-lt"/>
                          <a:ea typeface="+mn-ea"/>
                          <a:cs typeface="+mn-cs"/>
                        </a:rPr>
                        <a:t>.</a:t>
                      </a: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Sector</a:t>
            </a:r>
            <a:r>
              <a:rPr lang="tr-TR" dirty="0">
                <a:latin typeface="+mn-lt"/>
              </a:rPr>
              <a:t>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Regulatory</a:t>
            </a:r>
            <a:r>
              <a:rPr lang="tr-TR" altLang="zh-CN" sz="1200" b="1" dirty="0">
                <a:solidFill>
                  <a:schemeClr val="bg1"/>
                </a:solidFill>
              </a:rPr>
              <a:t> Environment</a:t>
            </a:r>
            <a:endParaRPr lang="en-US" altLang="zh-CN" sz="1200" b="1" dirty="0">
              <a:solidFill>
                <a:schemeClr val="bg1"/>
              </a:solidFill>
            </a:endParaRPr>
          </a:p>
        </p:txBody>
      </p:sp>
      <p:cxnSp>
        <p:nvCxnSpPr>
          <p:cNvPr id="42" name="Straight Connector 41">
            <a:extLst>
              <a:ext uri="{FF2B5EF4-FFF2-40B4-BE49-F238E27FC236}">
                <a16:creationId xmlns:a16="http://schemas.microsoft.com/office/drawing/2014/main" id="{D46C41C4-3E10-45F3-9009-FBE6978184E3}"/>
              </a:ext>
            </a:extLst>
          </p:cNvPr>
          <p:cNvCxnSpPr>
            <a:cxnSpLocks/>
          </p:cNvCxnSpPr>
          <p:nvPr/>
        </p:nvCxnSpPr>
        <p:spPr>
          <a:xfrm>
            <a:off x="495300" y="634406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51383804-DB26-4169-82B1-C6290E103C71}"/>
              </a:ext>
            </a:extLst>
          </p:cNvPr>
          <p:cNvGrpSpPr/>
          <p:nvPr/>
        </p:nvGrpSpPr>
        <p:grpSpPr>
          <a:xfrm>
            <a:off x="5351380" y="6194678"/>
            <a:ext cx="1224000" cy="496004"/>
            <a:chOff x="1355317" y="6095931"/>
            <a:chExt cx="1224000" cy="496004"/>
          </a:xfrm>
        </p:grpSpPr>
        <p:sp>
          <p:nvSpPr>
            <p:cNvPr id="44" name="Rectangle 43">
              <a:extLst>
                <a:ext uri="{FF2B5EF4-FFF2-40B4-BE49-F238E27FC236}">
                  <a16:creationId xmlns:a16="http://schemas.microsoft.com/office/drawing/2014/main" id="{E51AF939-0711-4961-8F6B-FA6C65B2125B}"/>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Sector</a:t>
              </a:r>
              <a:r>
                <a:rPr lang="tr-TR" sz="800" b="1" dirty="0">
                  <a:solidFill>
                    <a:srgbClr val="132E57"/>
                  </a:solidFill>
                  <a:latin typeface="+mj-lt"/>
                  <a:ea typeface="ＭＳ Ｐゴシック" pitchFamily="34" charset="-128"/>
                </a:rPr>
                <a:t> Analysis</a:t>
              </a:r>
              <a:endParaRPr lang="en-US" sz="800" b="1" dirty="0">
                <a:solidFill>
                  <a:srgbClr val="132E57"/>
                </a:solidFill>
                <a:latin typeface="+mj-lt"/>
                <a:ea typeface="ＭＳ Ｐゴシック" pitchFamily="34" charset="-128"/>
              </a:endParaRPr>
            </a:p>
          </p:txBody>
        </p:sp>
        <p:sp>
          <p:nvSpPr>
            <p:cNvPr id="45" name="Oval 44">
              <a:extLst>
                <a:ext uri="{FF2B5EF4-FFF2-40B4-BE49-F238E27FC236}">
                  <a16:creationId xmlns:a16="http://schemas.microsoft.com/office/drawing/2014/main" id="{DEBFA54C-223E-41BF-814C-34DB3CD7F317}"/>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grpSp>
        <p:nvGrpSpPr>
          <p:cNvPr id="46" name="Group 45">
            <a:extLst>
              <a:ext uri="{FF2B5EF4-FFF2-40B4-BE49-F238E27FC236}">
                <a16:creationId xmlns:a16="http://schemas.microsoft.com/office/drawing/2014/main" id="{87CB1173-B92D-4203-9B31-8322AAE0341B}"/>
              </a:ext>
            </a:extLst>
          </p:cNvPr>
          <p:cNvGrpSpPr/>
          <p:nvPr/>
        </p:nvGrpSpPr>
        <p:grpSpPr>
          <a:xfrm>
            <a:off x="3421180" y="6203720"/>
            <a:ext cx="1224000" cy="496004"/>
            <a:chOff x="4098256" y="6095931"/>
            <a:chExt cx="1224000" cy="496004"/>
          </a:xfrm>
        </p:grpSpPr>
        <p:sp>
          <p:nvSpPr>
            <p:cNvPr id="47" name="Rectangle 46">
              <a:extLst>
                <a:ext uri="{FF2B5EF4-FFF2-40B4-BE49-F238E27FC236}">
                  <a16:creationId xmlns:a16="http://schemas.microsoft.com/office/drawing/2014/main" id="{58AEF660-BA47-4B09-99A0-E526997C425D}"/>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48" name="Oval 47">
              <a:extLst>
                <a:ext uri="{FF2B5EF4-FFF2-40B4-BE49-F238E27FC236}">
                  <a16:creationId xmlns:a16="http://schemas.microsoft.com/office/drawing/2014/main" id="{02B3E905-8B19-4EAF-8F77-44B8A16456B6}"/>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49" name="Group 48">
            <a:extLst>
              <a:ext uri="{FF2B5EF4-FFF2-40B4-BE49-F238E27FC236}">
                <a16:creationId xmlns:a16="http://schemas.microsoft.com/office/drawing/2014/main" id="{14308267-3D33-47A7-8AD3-0417C9E327D4}"/>
              </a:ext>
            </a:extLst>
          </p:cNvPr>
          <p:cNvGrpSpPr/>
          <p:nvPr/>
        </p:nvGrpSpPr>
        <p:grpSpPr>
          <a:xfrm>
            <a:off x="9589780" y="6207718"/>
            <a:ext cx="1224000" cy="496004"/>
            <a:chOff x="4098256" y="6095931"/>
            <a:chExt cx="1224000" cy="496004"/>
          </a:xfrm>
        </p:grpSpPr>
        <p:sp>
          <p:nvSpPr>
            <p:cNvPr id="50" name="Rectangle 49">
              <a:extLst>
                <a:ext uri="{FF2B5EF4-FFF2-40B4-BE49-F238E27FC236}">
                  <a16:creationId xmlns:a16="http://schemas.microsoft.com/office/drawing/2014/main" id="{482E5929-C978-4A1D-BD86-2024A47A064D}"/>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1" name="Oval 50">
              <a:extLst>
                <a:ext uri="{FF2B5EF4-FFF2-40B4-BE49-F238E27FC236}">
                  <a16:creationId xmlns:a16="http://schemas.microsoft.com/office/drawing/2014/main" id="{877456BA-9ABE-42A7-928D-7334BD9C3F88}"/>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2" name="Group 51">
            <a:extLst>
              <a:ext uri="{FF2B5EF4-FFF2-40B4-BE49-F238E27FC236}">
                <a16:creationId xmlns:a16="http://schemas.microsoft.com/office/drawing/2014/main" id="{A0B53F6F-8B7A-422C-ADEF-241E4142E2C1}"/>
              </a:ext>
            </a:extLst>
          </p:cNvPr>
          <p:cNvGrpSpPr/>
          <p:nvPr/>
        </p:nvGrpSpPr>
        <p:grpSpPr>
          <a:xfrm>
            <a:off x="1539980" y="6203720"/>
            <a:ext cx="1224000" cy="496004"/>
            <a:chOff x="6824912" y="6095931"/>
            <a:chExt cx="1224000" cy="496004"/>
          </a:xfrm>
        </p:grpSpPr>
        <p:sp>
          <p:nvSpPr>
            <p:cNvPr id="53" name="Rectangle 52">
              <a:extLst>
                <a:ext uri="{FF2B5EF4-FFF2-40B4-BE49-F238E27FC236}">
                  <a16:creationId xmlns:a16="http://schemas.microsoft.com/office/drawing/2014/main" id="{81FE44FD-B64F-445E-8806-C92BBC7C3997}"/>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4" name="Oval 53">
              <a:extLst>
                <a:ext uri="{FF2B5EF4-FFF2-40B4-BE49-F238E27FC236}">
                  <a16:creationId xmlns:a16="http://schemas.microsoft.com/office/drawing/2014/main" id="{06D9D7EB-0C25-4C4A-B7E4-A64E45AEE1B5}"/>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5" name="Group 54">
            <a:extLst>
              <a:ext uri="{FF2B5EF4-FFF2-40B4-BE49-F238E27FC236}">
                <a16:creationId xmlns:a16="http://schemas.microsoft.com/office/drawing/2014/main" id="{E2179DDA-FD66-4B56-B2AB-BE9850508313}"/>
              </a:ext>
            </a:extLst>
          </p:cNvPr>
          <p:cNvGrpSpPr/>
          <p:nvPr/>
        </p:nvGrpSpPr>
        <p:grpSpPr>
          <a:xfrm>
            <a:off x="7533580" y="6207718"/>
            <a:ext cx="1224000" cy="496004"/>
            <a:chOff x="9576193" y="6095931"/>
            <a:chExt cx="1224000" cy="496004"/>
          </a:xfrm>
        </p:grpSpPr>
        <p:sp>
          <p:nvSpPr>
            <p:cNvPr id="56" name="Rectangle 55">
              <a:extLst>
                <a:ext uri="{FF2B5EF4-FFF2-40B4-BE49-F238E27FC236}">
                  <a16:creationId xmlns:a16="http://schemas.microsoft.com/office/drawing/2014/main" id="{2E4220A1-333F-4101-A0B3-131A4D5972DB}"/>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3D31A3BD-8F0E-49FA-A21A-AB3F5C9E9618}"/>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3955332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F4C0A007-1378-45F9-9489-F9BDE7F297D1}"/>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6" name="Group 108">
            <a:extLst>
              <a:ext uri="{FF2B5EF4-FFF2-40B4-BE49-F238E27FC236}">
                <a16:creationId xmlns:a16="http://schemas.microsoft.com/office/drawing/2014/main" id="{550FA1CF-8572-45F6-BC52-067857284FAC}"/>
              </a:ext>
            </a:extLst>
          </p:cNvPr>
          <p:cNvGraphicFramePr>
            <a:graphicFrameLocks noGrp="1"/>
          </p:cNvGraphicFramePr>
          <p:nvPr/>
        </p:nvGraphicFramePr>
        <p:xfrm>
          <a:off x="6228659" y="1383027"/>
          <a:ext cx="5670087" cy="5785104"/>
        </p:xfrm>
        <a:graphic>
          <a:graphicData uri="http://schemas.openxmlformats.org/drawingml/2006/table">
            <a:tbl>
              <a:tblPr/>
              <a:tblGrid>
                <a:gridCol w="5670087">
                  <a:extLst>
                    <a:ext uri="{9D8B030D-6E8A-4147-A177-3AD203B41FA5}">
                      <a16:colId xmlns:a16="http://schemas.microsoft.com/office/drawing/2014/main" val="20000"/>
                    </a:ext>
                  </a:extLst>
                </a:gridCol>
              </a:tblGrid>
              <a:tr h="403715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outerShdw blurRad="38100" dist="38100" dir="2700000" algn="tl">
                              <a:srgbClr val="000000">
                                <a:alpha val="43137"/>
                              </a:srgbClr>
                            </a:outerShdw>
                          </a:effectLst>
                          <a:latin typeface="+mn-lt"/>
                          <a:ea typeface="+mn-ea"/>
                          <a:cs typeface="+mn-cs"/>
                        </a:rPr>
                        <a:t>OPPORTUNITIES</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D</a:t>
                      </a:r>
                      <a:r>
                        <a:rPr lang="en-US" sz="1300" kern="1200" dirty="0" err="1">
                          <a:solidFill>
                            <a:schemeClr val="tx1"/>
                          </a:solidFill>
                          <a:effectLst/>
                          <a:latin typeface="+mn-lt"/>
                          <a:ea typeface="+mn-ea"/>
                          <a:cs typeface="+mn-cs"/>
                        </a:rPr>
                        <a:t>ecrease</a:t>
                      </a:r>
                      <a:r>
                        <a:rPr lang="en-US" sz="1300" kern="1200" dirty="0">
                          <a:solidFill>
                            <a:schemeClr val="tx1"/>
                          </a:solidFill>
                          <a:effectLst/>
                          <a:latin typeface="+mn-lt"/>
                          <a:ea typeface="+mn-ea"/>
                          <a:cs typeface="+mn-cs"/>
                        </a:rPr>
                        <a:t> in the interest rate and expanding credit resources, as well as opening borders, lead to new opportunities in the sector.</a:t>
                      </a:r>
                      <a:endParaRPr lang="tr-TR" sz="1300" kern="1200" dirty="0">
                        <a:solidFill>
                          <a:schemeClr val="tx1"/>
                        </a:solidFill>
                        <a:effectLst>
                          <a:outerShdw blurRad="38100" dist="38100" dir="2700000" algn="tl">
                            <a:srgbClr val="000000">
                              <a:alpha val="43137"/>
                            </a:srgbClr>
                          </a:outerShdw>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D</a:t>
                      </a:r>
                      <a:r>
                        <a:rPr lang="en-US" sz="1300" kern="1200" dirty="0" err="1">
                          <a:solidFill>
                            <a:schemeClr val="tx1"/>
                          </a:solidFill>
                          <a:effectLst/>
                          <a:latin typeface="+mn-lt"/>
                          <a:ea typeface="+mn-ea"/>
                          <a:cs typeface="+mn-cs"/>
                        </a:rPr>
                        <a:t>epreciation</a:t>
                      </a:r>
                      <a:r>
                        <a:rPr lang="en-US" sz="1300" kern="1200" dirty="0">
                          <a:solidFill>
                            <a:schemeClr val="tx1"/>
                          </a:solidFill>
                          <a:effectLst/>
                          <a:latin typeface="+mn-lt"/>
                          <a:ea typeface="+mn-ea"/>
                          <a:cs typeface="+mn-cs"/>
                        </a:rPr>
                        <a:t> in the local currency</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Government promotions in agricultural sectors</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err="1">
                          <a:solidFill>
                            <a:schemeClr val="tx1"/>
                          </a:solidFill>
                          <a:effectLst/>
                          <a:latin typeface="+mn-lt"/>
                          <a:ea typeface="+mn-ea"/>
                          <a:cs typeface="+mn-cs"/>
                        </a:rPr>
                        <a:t>Increasing</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consumer</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base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after</a:t>
                      </a:r>
                      <a:r>
                        <a:rPr lang="tr-TR" sz="1300" kern="1200" dirty="0">
                          <a:solidFill>
                            <a:schemeClr val="tx1"/>
                          </a:solidFill>
                          <a:effectLst/>
                          <a:latin typeface="+mn-lt"/>
                          <a:ea typeface="+mn-ea"/>
                          <a:cs typeface="+mn-cs"/>
                        </a:rPr>
                        <a:t> COVID-19</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3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400" kern="1200" dirty="0">
                          <a:solidFill>
                            <a:schemeClr val="tx1"/>
                          </a:solidFill>
                          <a:effectLst>
                            <a:outerShdw blurRad="38100" dist="38100" dir="2700000" algn="tl">
                              <a:srgbClr val="000000">
                                <a:alpha val="43137"/>
                              </a:srgbClr>
                            </a:outerShdw>
                          </a:effectLst>
                          <a:latin typeface="+mn-lt"/>
                          <a:ea typeface="+mn-ea"/>
                          <a:cs typeface="+mn-cs"/>
                        </a:rPr>
                        <a:t>THREATS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Competitive policies that are applied by companies in the frozen food industry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noProof="0" dirty="0">
                          <a:solidFill>
                            <a:schemeClr val="tx1"/>
                          </a:solidFill>
                          <a:effectLst/>
                          <a:latin typeface="+mn-lt"/>
                          <a:ea typeface="+mn-ea"/>
                          <a:cs typeface="+mn-cs"/>
                        </a:rPr>
                        <a:t>Lack</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of sufficient raw materials and its qualities may lead to various problems including a decrease in quality of productions.</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C</a:t>
                      </a:r>
                      <a:r>
                        <a:rPr lang="en-US" sz="1300" kern="1200" dirty="0" err="1">
                          <a:solidFill>
                            <a:schemeClr val="tx1"/>
                          </a:solidFill>
                          <a:effectLst/>
                          <a:latin typeface="+mn-lt"/>
                          <a:ea typeface="+mn-ea"/>
                          <a:cs typeface="+mn-cs"/>
                        </a:rPr>
                        <a:t>hange</a:t>
                      </a:r>
                      <a:r>
                        <a:rPr lang="en-US" sz="1300" kern="1200" dirty="0">
                          <a:solidFill>
                            <a:schemeClr val="tx1"/>
                          </a:solidFill>
                          <a:effectLst/>
                          <a:latin typeface="+mn-lt"/>
                          <a:ea typeface="+mn-ea"/>
                          <a:cs typeface="+mn-cs"/>
                        </a:rPr>
                        <a:t> in consumer preferences because of substitution goods may damage consumer loyalty, which causes to loss of consumers.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Competitors (</a:t>
                      </a:r>
                      <a:r>
                        <a:rPr lang="en-US" sz="1300" kern="1200" dirty="0" err="1">
                          <a:solidFill>
                            <a:schemeClr val="tx1"/>
                          </a:solidFill>
                          <a:effectLst/>
                          <a:latin typeface="+mn-lt"/>
                          <a:ea typeface="+mn-ea"/>
                          <a:cs typeface="+mn-cs"/>
                        </a:rPr>
                        <a:t>Pınar</a:t>
                      </a:r>
                      <a:r>
                        <a:rPr lang="en-US" sz="1300" kern="1200" dirty="0">
                          <a:solidFill>
                            <a:schemeClr val="tx1"/>
                          </a:solidFill>
                          <a:effectLst/>
                          <a:latin typeface="+mn-lt"/>
                          <a:ea typeface="+mn-ea"/>
                          <a:cs typeface="+mn-cs"/>
                        </a:rPr>
                        <a:t>, </a:t>
                      </a:r>
                      <a:r>
                        <a:rPr lang="en-US" sz="1300" kern="1200" dirty="0" err="1">
                          <a:solidFill>
                            <a:schemeClr val="tx1"/>
                          </a:solidFill>
                          <a:effectLst/>
                          <a:latin typeface="+mn-lt"/>
                          <a:ea typeface="+mn-ea"/>
                          <a:cs typeface="+mn-cs"/>
                        </a:rPr>
                        <a:t>Penguen</a:t>
                      </a:r>
                      <a:r>
                        <a:rPr lang="en-US" sz="1300" kern="1200" dirty="0">
                          <a:solidFill>
                            <a:schemeClr val="tx1"/>
                          </a:solidFill>
                          <a:effectLst/>
                          <a:latin typeface="+mn-lt"/>
                          <a:ea typeface="+mn-ea"/>
                          <a:cs typeface="+mn-cs"/>
                        </a:rPr>
                        <a:t>, Feast) have strong financial potentials, innovative and strong management teams, which may lead to loss of priority in the sector</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en-US" sz="18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en-US" sz="18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400" kern="1200" dirty="0">
                        <a:solidFill>
                          <a:schemeClr val="tx1"/>
                        </a:solidFill>
                        <a:effectLst>
                          <a:outerShdw blurRad="38100" dist="38100" dir="2700000" algn="tl">
                            <a:srgbClr val="000000">
                              <a:alpha val="43137"/>
                            </a:srgbClr>
                          </a:outerShdw>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3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09021">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nvGraphicFramePr>
        <p:xfrm>
          <a:off x="188541" y="1330290"/>
          <a:ext cx="5907459" cy="5236464"/>
        </p:xfrm>
        <a:graphic>
          <a:graphicData uri="http://schemas.openxmlformats.org/drawingml/2006/table">
            <a:tbl>
              <a:tblPr/>
              <a:tblGrid>
                <a:gridCol w="5907459">
                  <a:extLst>
                    <a:ext uri="{9D8B030D-6E8A-4147-A177-3AD203B41FA5}">
                      <a16:colId xmlns:a16="http://schemas.microsoft.com/office/drawing/2014/main" val="20000"/>
                    </a:ext>
                  </a:extLst>
                </a:gridCol>
              </a:tblGrid>
              <a:tr h="4325001">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outerShdw blurRad="38100" dist="38100" dir="2700000" algn="tl">
                              <a:srgbClr val="000000">
                                <a:alpha val="43137"/>
                              </a:srgbClr>
                            </a:outerShdw>
                          </a:effectLst>
                          <a:latin typeface="+mn-lt"/>
                          <a:ea typeface="+mn-ea"/>
                          <a:cs typeface="+mn-cs"/>
                        </a:rPr>
                        <a:t>STRENGTHS</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noProof="0" dirty="0">
                          <a:solidFill>
                            <a:schemeClr val="tx1"/>
                          </a:solidFill>
                          <a:effectLst/>
                          <a:latin typeface="+mn-lt"/>
                          <a:ea typeface="+mn-ea"/>
                          <a:cs typeface="+mn-cs"/>
                        </a:rPr>
                        <a:t>Strong Brand «SuperFresh</a:t>
                      </a:r>
                      <a:r>
                        <a:rPr lang="tr-TR" sz="1300" kern="1200" dirty="0">
                          <a:solidFill>
                            <a:schemeClr val="tx1"/>
                          </a:solidFill>
                          <a:effectLst/>
                          <a:latin typeface="+mn-lt"/>
                          <a:ea typeface="+mn-ea"/>
                          <a:cs typeface="+mn-cs"/>
                        </a:rPr>
                        <a:t>»</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D</a:t>
                      </a:r>
                      <a:r>
                        <a:rPr lang="en-US" sz="1300" kern="1200" dirty="0" err="1">
                          <a:solidFill>
                            <a:schemeClr val="tx1"/>
                          </a:solidFill>
                          <a:effectLst/>
                          <a:latin typeface="+mn-lt"/>
                          <a:ea typeface="+mn-ea"/>
                          <a:cs typeface="+mn-cs"/>
                        </a:rPr>
                        <a:t>iverse</a:t>
                      </a:r>
                      <a:r>
                        <a:rPr lang="en-US" sz="1300" kern="1200" dirty="0">
                          <a:solidFill>
                            <a:schemeClr val="tx1"/>
                          </a:solidFill>
                          <a:effectLst/>
                          <a:latin typeface="+mn-lt"/>
                          <a:ea typeface="+mn-ea"/>
                          <a:cs typeface="+mn-cs"/>
                        </a:rPr>
                        <a:t> product ranges. The diversified product portfolio provides a strong competitive position.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a:solidFill>
                            <a:schemeClr val="tx1"/>
                          </a:solidFill>
                          <a:effectLst/>
                          <a:latin typeface="+mn-lt"/>
                          <a:ea typeface="+mn-ea"/>
                          <a:cs typeface="+mn-cs"/>
                        </a:rPr>
                        <a:t>S</a:t>
                      </a:r>
                      <a:r>
                        <a:rPr lang="en-US" sz="1300" kern="1200" dirty="0" err="1">
                          <a:solidFill>
                            <a:schemeClr val="tx1"/>
                          </a:solidFill>
                          <a:effectLst/>
                          <a:latin typeface="+mn-lt"/>
                          <a:ea typeface="+mn-ea"/>
                          <a:cs typeface="+mn-cs"/>
                        </a:rPr>
                        <a:t>trong</a:t>
                      </a:r>
                      <a:r>
                        <a:rPr lang="en-US" sz="1300" kern="1200" dirty="0">
                          <a:solidFill>
                            <a:schemeClr val="tx1"/>
                          </a:solidFill>
                          <a:effectLst/>
                          <a:latin typeface="+mn-lt"/>
                          <a:ea typeface="+mn-ea"/>
                          <a:cs typeface="+mn-cs"/>
                        </a:rPr>
                        <a:t> sales, distribution, and export network. Thanks to the strong and effective delivery system, consumers easily access their productions.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Strong production infrastructure </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300" kern="1200" dirty="0" err="1">
                          <a:solidFill>
                            <a:schemeClr val="tx1"/>
                          </a:solidFill>
                          <a:effectLst/>
                          <a:latin typeface="+mn-lt"/>
                          <a:ea typeface="+mn-ea"/>
                          <a:cs typeface="+mn-cs"/>
                        </a:rPr>
                        <a:t>Strong</a:t>
                      </a:r>
                      <a:r>
                        <a:rPr lang="tr-TR" sz="1300" kern="1200" dirty="0">
                          <a:solidFill>
                            <a:schemeClr val="tx1"/>
                          </a:solidFill>
                          <a:effectLst/>
                          <a:latin typeface="+mn-lt"/>
                          <a:ea typeface="+mn-ea"/>
                          <a:cs typeface="+mn-cs"/>
                        </a:rPr>
                        <a:t> </a:t>
                      </a:r>
                      <a:r>
                        <a:rPr lang="en-US" sz="1300" kern="1200" noProof="0" dirty="0">
                          <a:solidFill>
                            <a:schemeClr val="tx1"/>
                          </a:solidFill>
                          <a:effectLst/>
                          <a:latin typeface="+mn-lt"/>
                          <a:ea typeface="+mn-ea"/>
                          <a:cs typeface="+mn-cs"/>
                        </a:rPr>
                        <a:t>parent</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company</a:t>
                      </a:r>
                      <a:endParaRPr lang="en-US"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Thanks to the young population and an increase in the number of working women, the consumption of </a:t>
                      </a:r>
                      <a:r>
                        <a:rPr lang="en-US" sz="1300" kern="1200" dirty="0" err="1">
                          <a:solidFill>
                            <a:schemeClr val="tx1"/>
                          </a:solidFill>
                          <a:effectLst/>
                          <a:latin typeface="+mn-lt"/>
                          <a:ea typeface="+mn-ea"/>
                          <a:cs typeface="+mn-cs"/>
                        </a:rPr>
                        <a:t>SuperFresh</a:t>
                      </a:r>
                      <a:r>
                        <a:rPr lang="en-US" sz="1300" kern="1200" dirty="0">
                          <a:solidFill>
                            <a:schemeClr val="tx1"/>
                          </a:solidFill>
                          <a:effectLst/>
                          <a:latin typeface="+mn-lt"/>
                          <a:ea typeface="+mn-ea"/>
                          <a:cs typeface="+mn-cs"/>
                        </a:rPr>
                        <a:t> has increased</a:t>
                      </a:r>
                      <a:r>
                        <a:rPr lang="en-US" sz="1400" kern="1200" dirty="0">
                          <a:solidFill>
                            <a:schemeClr val="tx1"/>
                          </a:solidFill>
                          <a:effectLst/>
                          <a:latin typeface="+mn-lt"/>
                          <a:ea typeface="+mn-ea"/>
                          <a:cs typeface="+mn-cs"/>
                        </a:rPr>
                        <a:t>. </a:t>
                      </a:r>
                      <a:endParaRPr lang="tr-TR" sz="14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400" kern="1200" dirty="0">
                          <a:solidFill>
                            <a:schemeClr val="tx1"/>
                          </a:solidFill>
                          <a:effectLst>
                            <a:outerShdw blurRad="38100" dist="38100" dir="2700000" algn="tl">
                              <a:srgbClr val="000000">
                                <a:alpha val="43137"/>
                              </a:srgbClr>
                            </a:outerShdw>
                          </a:effectLst>
                          <a:latin typeface="+mn-lt"/>
                          <a:ea typeface="+mn-ea"/>
                          <a:cs typeface="+mn-cs"/>
                        </a:rPr>
                        <a:t>WEAKNESSES</a:t>
                      </a:r>
                      <a:endParaRPr lang="tr-TR" sz="1300" kern="1200" dirty="0">
                        <a:solidFill>
                          <a:schemeClr val="tx1"/>
                        </a:solidFill>
                        <a:effectLst>
                          <a:outerShdw blurRad="38100" dist="38100" dir="2700000" algn="tl">
                            <a:srgbClr val="000000">
                              <a:alpha val="43137"/>
                            </a:srgbClr>
                          </a:outerShdw>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Frozen food productions are generally expensive in contrast to other production</a:t>
                      </a:r>
                      <a:r>
                        <a:rPr lang="tr-TR" sz="1300" kern="1200" dirty="0">
                          <a:solidFill>
                            <a:schemeClr val="tx1"/>
                          </a:solidFill>
                          <a:effectLst/>
                          <a:latin typeface="+mn-lt"/>
                          <a:ea typeface="+mn-ea"/>
                          <a:cs typeface="+mn-cs"/>
                        </a:rPr>
                        <a:t>. </a:t>
                      </a:r>
                      <a:r>
                        <a:rPr lang="en-US" sz="1300" kern="1200" dirty="0">
                          <a:solidFill>
                            <a:schemeClr val="tx1"/>
                          </a:solidFill>
                          <a:effectLst/>
                          <a:latin typeface="+mn-lt"/>
                          <a:ea typeface="+mn-ea"/>
                          <a:cs typeface="+mn-cs"/>
                        </a:rPr>
                        <a:t>Also, the substitute goods of </a:t>
                      </a:r>
                      <a:r>
                        <a:rPr lang="en-US" sz="1300" kern="1200" dirty="0" err="1">
                          <a:solidFill>
                            <a:schemeClr val="tx1"/>
                          </a:solidFill>
                          <a:effectLst/>
                          <a:latin typeface="+mn-lt"/>
                          <a:ea typeface="+mn-ea"/>
                          <a:cs typeface="+mn-cs"/>
                        </a:rPr>
                        <a:t>SuperFresh</a:t>
                      </a:r>
                      <a:r>
                        <a:rPr lang="en-US" sz="1300" kern="1200" dirty="0">
                          <a:solidFill>
                            <a:schemeClr val="tx1"/>
                          </a:solidFill>
                          <a:effectLst/>
                          <a:latin typeface="+mn-lt"/>
                          <a:ea typeface="+mn-ea"/>
                          <a:cs typeface="+mn-cs"/>
                        </a:rPr>
                        <a:t> are expensive. Therefore, the price policy of frozen foods has continued in this direction. </a:t>
                      </a: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Advertisements and price promotions are so limited</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en-US" sz="1300" kern="1200" dirty="0">
                          <a:solidFill>
                            <a:schemeClr val="tx1"/>
                          </a:solidFill>
                          <a:effectLst/>
                          <a:latin typeface="+mn-lt"/>
                          <a:ea typeface="+mn-ea"/>
                          <a:cs typeface="+mn-cs"/>
                        </a:rPr>
                        <a:t>Even though Kerevitaş Gıda has a long history in the food industry, its competitors are able to product substitutes of its production in the short term by using technological innovations and Kerevitaş does not take an action against it within Turkey</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5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Sector</a:t>
            </a:r>
            <a:r>
              <a:rPr lang="tr-TR" dirty="0">
                <a:latin typeface="+mn-lt"/>
              </a:rPr>
              <a:t>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SWOT Analysis</a:t>
            </a:r>
            <a:endParaRPr lang="en-US" altLang="zh-CN" sz="1200" b="1" dirty="0">
              <a:solidFill>
                <a:schemeClr val="bg1"/>
              </a:solidFill>
            </a:endParaRPr>
          </a:p>
        </p:txBody>
      </p:sp>
      <p:cxnSp>
        <p:nvCxnSpPr>
          <p:cNvPr id="43" name="Straight Connector 42">
            <a:extLst>
              <a:ext uri="{FF2B5EF4-FFF2-40B4-BE49-F238E27FC236}">
                <a16:creationId xmlns:a16="http://schemas.microsoft.com/office/drawing/2014/main" id="{D182C741-819C-40FC-BDEB-F198F9D8B970}"/>
              </a:ext>
            </a:extLst>
          </p:cNvPr>
          <p:cNvCxnSpPr>
            <a:cxnSpLocks/>
          </p:cNvCxnSpPr>
          <p:nvPr/>
        </p:nvCxnSpPr>
        <p:spPr>
          <a:xfrm>
            <a:off x="495300" y="6348165"/>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412A6B96-2BCE-4B3B-9DDF-C4B73CB588DB}"/>
              </a:ext>
            </a:extLst>
          </p:cNvPr>
          <p:cNvGrpSpPr/>
          <p:nvPr/>
        </p:nvGrpSpPr>
        <p:grpSpPr>
          <a:xfrm>
            <a:off x="5351380" y="6198782"/>
            <a:ext cx="1224000" cy="496004"/>
            <a:chOff x="1355317" y="6095931"/>
            <a:chExt cx="1224000" cy="496004"/>
          </a:xfrm>
        </p:grpSpPr>
        <p:sp>
          <p:nvSpPr>
            <p:cNvPr id="45" name="Rectangle 44">
              <a:extLst>
                <a:ext uri="{FF2B5EF4-FFF2-40B4-BE49-F238E27FC236}">
                  <a16:creationId xmlns:a16="http://schemas.microsoft.com/office/drawing/2014/main" id="{374F2F20-20EA-4A57-B632-DE4A2725B327}"/>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Sector</a:t>
              </a:r>
              <a:r>
                <a:rPr lang="tr-TR" sz="800" b="1" dirty="0">
                  <a:solidFill>
                    <a:srgbClr val="132E57"/>
                  </a:solidFill>
                  <a:latin typeface="+mj-lt"/>
                  <a:ea typeface="ＭＳ Ｐゴシック" pitchFamily="34" charset="-128"/>
                </a:rPr>
                <a:t> Analysis</a:t>
              </a:r>
              <a:endParaRPr lang="en-US" sz="800" b="1" dirty="0">
                <a:solidFill>
                  <a:srgbClr val="132E57"/>
                </a:solidFill>
                <a:latin typeface="+mj-lt"/>
                <a:ea typeface="ＭＳ Ｐゴシック" pitchFamily="34" charset="-128"/>
              </a:endParaRPr>
            </a:p>
          </p:txBody>
        </p:sp>
        <p:sp>
          <p:nvSpPr>
            <p:cNvPr id="46" name="Oval 45">
              <a:extLst>
                <a:ext uri="{FF2B5EF4-FFF2-40B4-BE49-F238E27FC236}">
                  <a16:creationId xmlns:a16="http://schemas.microsoft.com/office/drawing/2014/main" id="{DCE7F680-BF32-4754-9367-71D1B566424A}"/>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grpSp>
        <p:nvGrpSpPr>
          <p:cNvPr id="47" name="Group 46">
            <a:extLst>
              <a:ext uri="{FF2B5EF4-FFF2-40B4-BE49-F238E27FC236}">
                <a16:creationId xmlns:a16="http://schemas.microsoft.com/office/drawing/2014/main" id="{67B3B9A0-9B79-4E2E-84AC-8781FA1DF514}"/>
              </a:ext>
            </a:extLst>
          </p:cNvPr>
          <p:cNvGrpSpPr/>
          <p:nvPr/>
        </p:nvGrpSpPr>
        <p:grpSpPr>
          <a:xfrm>
            <a:off x="3421180" y="6207824"/>
            <a:ext cx="1224000" cy="496004"/>
            <a:chOff x="4098256" y="6095931"/>
            <a:chExt cx="1224000" cy="496004"/>
          </a:xfrm>
        </p:grpSpPr>
        <p:sp>
          <p:nvSpPr>
            <p:cNvPr id="48" name="Rectangle 47">
              <a:extLst>
                <a:ext uri="{FF2B5EF4-FFF2-40B4-BE49-F238E27FC236}">
                  <a16:creationId xmlns:a16="http://schemas.microsoft.com/office/drawing/2014/main" id="{0B18FA47-BE8F-4C2E-8245-C90BF0A3D83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49" name="Oval 48">
              <a:extLst>
                <a:ext uri="{FF2B5EF4-FFF2-40B4-BE49-F238E27FC236}">
                  <a16:creationId xmlns:a16="http://schemas.microsoft.com/office/drawing/2014/main" id="{111AC1F2-3662-4E78-9915-4EBCDA80FCC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0" name="Group 49">
            <a:extLst>
              <a:ext uri="{FF2B5EF4-FFF2-40B4-BE49-F238E27FC236}">
                <a16:creationId xmlns:a16="http://schemas.microsoft.com/office/drawing/2014/main" id="{0B4024AE-BE01-4092-8495-D3109501DFA4}"/>
              </a:ext>
            </a:extLst>
          </p:cNvPr>
          <p:cNvGrpSpPr/>
          <p:nvPr/>
        </p:nvGrpSpPr>
        <p:grpSpPr>
          <a:xfrm>
            <a:off x="9589780" y="6211822"/>
            <a:ext cx="1224000" cy="496004"/>
            <a:chOff x="4098256" y="6095931"/>
            <a:chExt cx="1224000" cy="496004"/>
          </a:xfrm>
        </p:grpSpPr>
        <p:sp>
          <p:nvSpPr>
            <p:cNvPr id="51" name="Rectangle 50">
              <a:extLst>
                <a:ext uri="{FF2B5EF4-FFF2-40B4-BE49-F238E27FC236}">
                  <a16:creationId xmlns:a16="http://schemas.microsoft.com/office/drawing/2014/main" id="{1EFC2F94-CFC5-478B-A523-2D949DF7EC50}"/>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5F53EB12-9033-43E9-A34F-C6BFAB099E72}"/>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3" name="Group 52">
            <a:extLst>
              <a:ext uri="{FF2B5EF4-FFF2-40B4-BE49-F238E27FC236}">
                <a16:creationId xmlns:a16="http://schemas.microsoft.com/office/drawing/2014/main" id="{960F951A-2FAF-41E4-B6C1-90C2C1B8DAD8}"/>
              </a:ext>
            </a:extLst>
          </p:cNvPr>
          <p:cNvGrpSpPr/>
          <p:nvPr/>
        </p:nvGrpSpPr>
        <p:grpSpPr>
          <a:xfrm>
            <a:off x="1539980" y="6207824"/>
            <a:ext cx="1224000" cy="496004"/>
            <a:chOff x="6824912" y="6095931"/>
            <a:chExt cx="1224000" cy="496004"/>
          </a:xfrm>
        </p:grpSpPr>
        <p:sp>
          <p:nvSpPr>
            <p:cNvPr id="54" name="Rectangle 53">
              <a:extLst>
                <a:ext uri="{FF2B5EF4-FFF2-40B4-BE49-F238E27FC236}">
                  <a16:creationId xmlns:a16="http://schemas.microsoft.com/office/drawing/2014/main" id="{74610F69-B9E3-47F8-BE1A-CBB74CCFA0D1}"/>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19DC0902-411F-4BFF-AC45-3CEF29A772E6}"/>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6" name="Group 55">
            <a:extLst>
              <a:ext uri="{FF2B5EF4-FFF2-40B4-BE49-F238E27FC236}">
                <a16:creationId xmlns:a16="http://schemas.microsoft.com/office/drawing/2014/main" id="{FED67745-6502-46F8-B957-2270A110B7AB}"/>
              </a:ext>
            </a:extLst>
          </p:cNvPr>
          <p:cNvGrpSpPr/>
          <p:nvPr/>
        </p:nvGrpSpPr>
        <p:grpSpPr>
          <a:xfrm>
            <a:off x="7533580" y="6211822"/>
            <a:ext cx="1224000" cy="496004"/>
            <a:chOff x="9576193" y="6095931"/>
            <a:chExt cx="1224000" cy="496004"/>
          </a:xfrm>
        </p:grpSpPr>
        <p:sp>
          <p:nvSpPr>
            <p:cNvPr id="57" name="Rectangle 56">
              <a:extLst>
                <a:ext uri="{FF2B5EF4-FFF2-40B4-BE49-F238E27FC236}">
                  <a16:creationId xmlns:a16="http://schemas.microsoft.com/office/drawing/2014/main" id="{7AF77571-2D4E-424B-B680-50E1E100AAF2}"/>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B790A0FB-4020-4812-8193-90B1CB992C26}"/>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1723680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BE4BDBC7-5806-4835-8CDD-09BB2F14DFE3}"/>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23" name="Group 108">
            <a:extLst>
              <a:ext uri="{FF2B5EF4-FFF2-40B4-BE49-F238E27FC236}">
                <a16:creationId xmlns:a16="http://schemas.microsoft.com/office/drawing/2014/main" id="{3CC22855-79CA-4D9D-B252-DDCBE61074C7}"/>
              </a:ext>
            </a:extLst>
          </p:cNvPr>
          <p:cNvGraphicFramePr>
            <a:graphicFrameLocks noGrp="1"/>
          </p:cNvGraphicFramePr>
          <p:nvPr/>
        </p:nvGraphicFramePr>
        <p:xfrm>
          <a:off x="188541" y="1438140"/>
          <a:ext cx="5907459" cy="4596273"/>
        </p:xfrm>
        <a:graphic>
          <a:graphicData uri="http://schemas.openxmlformats.org/drawingml/2006/table">
            <a:tbl>
              <a:tblPr/>
              <a:tblGrid>
                <a:gridCol w="5907459">
                  <a:extLst>
                    <a:ext uri="{9D8B030D-6E8A-4147-A177-3AD203B41FA5}">
                      <a16:colId xmlns:a16="http://schemas.microsoft.com/office/drawing/2014/main" val="20000"/>
                    </a:ext>
                  </a:extLst>
                </a:gridCol>
              </a:tblGrid>
              <a:tr h="4325001">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outerShdw blurRad="38100" dist="38100" dir="2700000" algn="tl">
                              <a:srgbClr val="000000">
                                <a:alpha val="43137"/>
                              </a:srgbClr>
                            </a:outerShdw>
                          </a:effectLst>
                          <a:latin typeface="+mn-lt"/>
                          <a:ea typeface="+mn-ea"/>
                          <a:cs typeface="+mn-cs"/>
                        </a:rPr>
                        <a:t>POTENTIAL MITIGATIONS TO ADRESS RISKS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500" kern="1200" dirty="0">
                        <a:solidFill>
                          <a:schemeClr val="tx1"/>
                        </a:solidFill>
                        <a:effectLst>
                          <a:outerShdw blurRad="38100" dist="38100" dir="2700000" algn="tl">
                            <a:srgbClr val="000000">
                              <a:alpha val="43137"/>
                            </a:srgbClr>
                          </a:outerShdw>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Focusing on strong networks providing sufficient raw materials. Moreover, testing the quality of raw materials is important. </a:t>
                      </a:r>
                      <a:endParaRPr lang="tr-TR" sz="1600" kern="1200" dirty="0">
                        <a:solidFill>
                          <a:schemeClr val="tx1"/>
                        </a:solidFill>
                        <a:effectLst/>
                        <a:latin typeface="+mn-lt"/>
                        <a:ea typeface="+mn-ea"/>
                        <a:cs typeface="+mn-cs"/>
                      </a:endParaRPr>
                    </a:p>
                    <a:p>
                      <a:pPr marL="285750" lvl="0"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Analyzing potential outcomes of competitors’ actions and making policies to ensure consumers' loyalty. </a:t>
                      </a:r>
                      <a:endParaRPr lang="tr-TR" sz="1600" kern="1200" dirty="0">
                        <a:solidFill>
                          <a:schemeClr val="tx1"/>
                        </a:solidFill>
                        <a:effectLst/>
                        <a:latin typeface="+mn-lt"/>
                        <a:ea typeface="+mn-ea"/>
                        <a:cs typeface="+mn-cs"/>
                      </a:endParaRPr>
                    </a:p>
                    <a:p>
                      <a:pPr marL="285750" lvl="0"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Embracing innovative solutions as well as investing technological tools may decrease the risk of loss of priority in the sector. </a:t>
                      </a:r>
                      <a:endParaRPr lang="tr-TR" sz="1600" kern="1200" dirty="0">
                        <a:solidFill>
                          <a:schemeClr val="tx1"/>
                        </a:solidFill>
                        <a:effectLst/>
                        <a:latin typeface="+mn-lt"/>
                        <a:ea typeface="+mn-ea"/>
                        <a:cs typeface="+mn-cs"/>
                      </a:endParaRPr>
                    </a:p>
                    <a:p>
                      <a:pPr marL="285750" lvl="0" indent="-285750">
                        <a:buFont typeface="Arial" panose="020B0604020202020204" pitchFamily="34" charset="0"/>
                        <a:buChar char="•"/>
                      </a:pPr>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Advertising policies may include foreign potential markets.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5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Sector</a:t>
            </a:r>
            <a:r>
              <a:rPr lang="tr-TR" dirty="0">
                <a:latin typeface="+mn-lt"/>
              </a:rPr>
              <a:t> Analysis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SUGGESTIONS</a:t>
            </a:r>
            <a:endParaRPr lang="en-US" altLang="zh-CN" sz="1200" b="1" dirty="0">
              <a:solidFill>
                <a:schemeClr val="bg1"/>
              </a:solidFill>
            </a:endParaRPr>
          </a:p>
        </p:txBody>
      </p:sp>
      <p:graphicFrame>
        <p:nvGraphicFramePr>
          <p:cNvPr id="42" name="Group 108">
            <a:extLst>
              <a:ext uri="{FF2B5EF4-FFF2-40B4-BE49-F238E27FC236}">
                <a16:creationId xmlns:a16="http://schemas.microsoft.com/office/drawing/2014/main" id="{D0196481-04DC-48C5-9C04-A0354A706A1A}"/>
              </a:ext>
            </a:extLst>
          </p:cNvPr>
          <p:cNvGraphicFramePr>
            <a:graphicFrameLocks noGrp="1"/>
          </p:cNvGraphicFramePr>
          <p:nvPr/>
        </p:nvGraphicFramePr>
        <p:xfrm>
          <a:off x="6065840" y="1438139"/>
          <a:ext cx="5907459" cy="4596273"/>
        </p:xfrm>
        <a:graphic>
          <a:graphicData uri="http://schemas.openxmlformats.org/drawingml/2006/table">
            <a:tbl>
              <a:tblPr/>
              <a:tblGrid>
                <a:gridCol w="5907459">
                  <a:extLst>
                    <a:ext uri="{9D8B030D-6E8A-4147-A177-3AD203B41FA5}">
                      <a16:colId xmlns:a16="http://schemas.microsoft.com/office/drawing/2014/main" val="20000"/>
                    </a:ext>
                  </a:extLst>
                </a:gridCol>
              </a:tblGrid>
              <a:tr h="4325001">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r>
                        <a:rPr lang="tr-TR" sz="1500" kern="1200" dirty="0">
                          <a:solidFill>
                            <a:schemeClr val="tx1"/>
                          </a:solidFill>
                          <a:effectLst>
                            <a:outerShdw blurRad="38100" dist="38100" dir="2700000" algn="tl">
                              <a:srgbClr val="000000">
                                <a:alpha val="43137"/>
                              </a:srgbClr>
                            </a:outerShdw>
                          </a:effectLst>
                          <a:latin typeface="+mn-lt"/>
                          <a:ea typeface="+mn-ea"/>
                          <a:cs typeface="+mn-cs"/>
                        </a:rPr>
                        <a:t>SUGGESTIONS</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500" kern="1200" dirty="0">
                        <a:solidFill>
                          <a:schemeClr val="tx1"/>
                        </a:solidFill>
                        <a:effectLst>
                          <a:outerShdw blurRad="38100" dist="38100" dir="2700000" algn="tl">
                            <a:srgbClr val="000000">
                              <a:alpha val="43137"/>
                            </a:srgbClr>
                          </a:outerShdw>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To ensure stability in the sector, agricultural policies should be made.</a:t>
                      </a:r>
                      <a:endParaRPr lang="tr-TR" sz="1600" kern="1200" dirty="0">
                        <a:solidFill>
                          <a:schemeClr val="tx1"/>
                        </a:solidFill>
                        <a:effectLst/>
                        <a:latin typeface="+mn-lt"/>
                        <a:ea typeface="+mn-ea"/>
                        <a:cs typeface="+mn-cs"/>
                      </a:endParaRPr>
                    </a:p>
                    <a:p>
                      <a:pPr lvl="0"/>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To improve the sector, production policies should be made.</a:t>
                      </a:r>
                      <a:endParaRPr lang="tr-TR" sz="1600" kern="1200" dirty="0">
                        <a:solidFill>
                          <a:schemeClr val="tx1"/>
                        </a:solidFill>
                        <a:effectLst/>
                        <a:latin typeface="+mn-lt"/>
                        <a:ea typeface="+mn-ea"/>
                        <a:cs typeface="+mn-cs"/>
                      </a:endParaRPr>
                    </a:p>
                    <a:p>
                      <a:pPr lvl="0"/>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To eliminate problems of access to raw materials, legal regulations should be made.</a:t>
                      </a:r>
                      <a:endParaRPr lang="tr-TR" sz="1600" kern="1200" dirty="0">
                        <a:solidFill>
                          <a:schemeClr val="tx1"/>
                        </a:solidFill>
                        <a:effectLst/>
                        <a:latin typeface="+mn-lt"/>
                        <a:ea typeface="+mn-ea"/>
                        <a:cs typeface="+mn-cs"/>
                      </a:endParaRPr>
                    </a:p>
                    <a:p>
                      <a:pPr lvl="0"/>
                      <a:endParaRPr lang="en-US" sz="16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600" kern="1200" dirty="0">
                          <a:solidFill>
                            <a:schemeClr val="tx1"/>
                          </a:solidFill>
                          <a:effectLst/>
                          <a:latin typeface="+mn-lt"/>
                          <a:ea typeface="+mn-ea"/>
                          <a:cs typeface="+mn-cs"/>
                        </a:rPr>
                        <a:t>To provide raw materials for the sector, agricultural promotion should be focused. </a:t>
                      </a:r>
                    </a:p>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defRPr/>
                      </a:pPr>
                      <a:endParaRPr lang="tr-TR" sz="150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12197">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cxnSp>
        <p:nvCxnSpPr>
          <p:cNvPr id="44" name="Straight Connector 43">
            <a:extLst>
              <a:ext uri="{FF2B5EF4-FFF2-40B4-BE49-F238E27FC236}">
                <a16:creationId xmlns:a16="http://schemas.microsoft.com/office/drawing/2014/main" id="{7D8E8C7D-61E9-4A77-AB12-A7EEBD780885}"/>
              </a:ext>
            </a:extLst>
          </p:cNvPr>
          <p:cNvCxnSpPr>
            <a:cxnSpLocks/>
          </p:cNvCxnSpPr>
          <p:nvPr/>
        </p:nvCxnSpPr>
        <p:spPr>
          <a:xfrm>
            <a:off x="495300" y="632634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46DF4D25-76C6-470A-BEB6-B134970B321D}"/>
              </a:ext>
            </a:extLst>
          </p:cNvPr>
          <p:cNvGrpSpPr/>
          <p:nvPr/>
        </p:nvGrpSpPr>
        <p:grpSpPr>
          <a:xfrm>
            <a:off x="5351380" y="6176960"/>
            <a:ext cx="1224000" cy="496004"/>
            <a:chOff x="1355317" y="6095931"/>
            <a:chExt cx="1224000" cy="496004"/>
          </a:xfrm>
        </p:grpSpPr>
        <p:sp>
          <p:nvSpPr>
            <p:cNvPr id="46" name="Rectangle 45">
              <a:extLst>
                <a:ext uri="{FF2B5EF4-FFF2-40B4-BE49-F238E27FC236}">
                  <a16:creationId xmlns:a16="http://schemas.microsoft.com/office/drawing/2014/main" id="{FF023B59-79B9-4845-809E-684C67A3399C}"/>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Sector</a:t>
              </a:r>
              <a:r>
                <a:rPr lang="tr-TR" sz="800" b="1" dirty="0">
                  <a:solidFill>
                    <a:srgbClr val="132E57"/>
                  </a:solidFill>
                  <a:latin typeface="+mj-lt"/>
                  <a:ea typeface="ＭＳ Ｐゴシック" pitchFamily="34" charset="-128"/>
                </a:rPr>
                <a:t> Analysis</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C48DA8D8-22E7-4725-BD9B-6AA45E1DCBA5}"/>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2B6C8DF7-E783-4422-99BC-A5ECDCC3E581}"/>
              </a:ext>
            </a:extLst>
          </p:cNvPr>
          <p:cNvGrpSpPr/>
          <p:nvPr/>
        </p:nvGrpSpPr>
        <p:grpSpPr>
          <a:xfrm>
            <a:off x="3421180" y="6186002"/>
            <a:ext cx="1224000" cy="496004"/>
            <a:chOff x="4098256" y="6095931"/>
            <a:chExt cx="1224000" cy="496004"/>
          </a:xfrm>
        </p:grpSpPr>
        <p:sp>
          <p:nvSpPr>
            <p:cNvPr id="49" name="Rectangle 48">
              <a:extLst>
                <a:ext uri="{FF2B5EF4-FFF2-40B4-BE49-F238E27FC236}">
                  <a16:creationId xmlns:a16="http://schemas.microsoft.com/office/drawing/2014/main" id="{EC5424A1-ED23-4F0B-8B3F-2C7FC138E1EC}"/>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6B08DCC9-7BD3-482A-8786-04FF19918CD4}"/>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66EC39DF-5DB6-4CBB-8DEA-C23802EA9765}"/>
              </a:ext>
            </a:extLst>
          </p:cNvPr>
          <p:cNvGrpSpPr/>
          <p:nvPr/>
        </p:nvGrpSpPr>
        <p:grpSpPr>
          <a:xfrm>
            <a:off x="9589780" y="6190000"/>
            <a:ext cx="1224000" cy="496004"/>
            <a:chOff x="4098256" y="6095931"/>
            <a:chExt cx="1224000" cy="496004"/>
          </a:xfrm>
        </p:grpSpPr>
        <p:sp>
          <p:nvSpPr>
            <p:cNvPr id="52" name="Rectangle 51">
              <a:extLst>
                <a:ext uri="{FF2B5EF4-FFF2-40B4-BE49-F238E27FC236}">
                  <a16:creationId xmlns:a16="http://schemas.microsoft.com/office/drawing/2014/main" id="{0B51721C-6271-48A6-8430-60A99622F66E}"/>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ECF6CE41-9FAD-4598-B797-C27B3C822432}"/>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4" name="Group 53">
            <a:extLst>
              <a:ext uri="{FF2B5EF4-FFF2-40B4-BE49-F238E27FC236}">
                <a16:creationId xmlns:a16="http://schemas.microsoft.com/office/drawing/2014/main" id="{A5055540-E1DC-4CF2-B69E-0AC779C542B6}"/>
              </a:ext>
            </a:extLst>
          </p:cNvPr>
          <p:cNvGrpSpPr/>
          <p:nvPr/>
        </p:nvGrpSpPr>
        <p:grpSpPr>
          <a:xfrm>
            <a:off x="1539980" y="6186002"/>
            <a:ext cx="1224000" cy="496004"/>
            <a:chOff x="6824912" y="6095931"/>
            <a:chExt cx="1224000" cy="496004"/>
          </a:xfrm>
        </p:grpSpPr>
        <p:sp>
          <p:nvSpPr>
            <p:cNvPr id="55" name="Rectangle 54">
              <a:extLst>
                <a:ext uri="{FF2B5EF4-FFF2-40B4-BE49-F238E27FC236}">
                  <a16:creationId xmlns:a16="http://schemas.microsoft.com/office/drawing/2014/main" id="{AF9D052E-4D89-409E-847F-9D4F70849570}"/>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E9FE4526-EDD9-4D2E-B8DF-3AE3913BF9A5}"/>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32170CBC-1D85-43D2-971C-7BD97FC37029}"/>
              </a:ext>
            </a:extLst>
          </p:cNvPr>
          <p:cNvGrpSpPr/>
          <p:nvPr/>
        </p:nvGrpSpPr>
        <p:grpSpPr>
          <a:xfrm>
            <a:off x="7533580" y="6190000"/>
            <a:ext cx="1224000" cy="496004"/>
            <a:chOff x="9576193" y="6095931"/>
            <a:chExt cx="1224000" cy="496004"/>
          </a:xfrm>
        </p:grpSpPr>
        <p:sp>
          <p:nvSpPr>
            <p:cNvPr id="58" name="Rectangle 57">
              <a:extLst>
                <a:ext uri="{FF2B5EF4-FFF2-40B4-BE49-F238E27FC236}">
                  <a16:creationId xmlns:a16="http://schemas.microsoft.com/office/drawing/2014/main" id="{C2AB61D4-914B-4750-8030-D37F2CE9D760}"/>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0125B6FF-6857-4DA3-BE98-DE1DF1FF7D07}"/>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Tree>
    <p:extLst>
      <p:ext uri="{BB962C8B-B14F-4D97-AF65-F5344CB8AC3E}">
        <p14:creationId xmlns:p14="http://schemas.microsoft.com/office/powerpoint/2010/main" val="1474395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err="1">
                <a:solidFill>
                  <a:schemeClr val="accent2"/>
                </a:solidFill>
              </a:rPr>
              <a:t>Valuation</a:t>
            </a:r>
            <a:endParaRPr lang="en-CA" dirty="0"/>
          </a:p>
        </p:txBody>
      </p:sp>
    </p:spTree>
    <p:extLst>
      <p:ext uri="{BB962C8B-B14F-4D97-AF65-F5344CB8AC3E}">
        <p14:creationId xmlns:p14="http://schemas.microsoft.com/office/powerpoint/2010/main" val="2961812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2F629503-7DAD-4261-B1B4-BE680F39A572}"/>
              </a:ext>
            </a:extLst>
          </p:cNvPr>
          <p:cNvPicPr>
            <a:picLocks noChangeAspect="1"/>
          </p:cNvPicPr>
          <p:nvPr/>
        </p:nvPicPr>
        <p:blipFill>
          <a:blip r:embed="rId2"/>
          <a:stretch>
            <a:fillRect/>
          </a:stretch>
        </p:blipFill>
        <p:spPr>
          <a:xfrm>
            <a:off x="0" y="6485481"/>
            <a:ext cx="12192000" cy="372519"/>
          </a:xfrm>
          <a:prstGeom prst="rect">
            <a:avLst/>
          </a:prstGeom>
        </p:spPr>
      </p:pic>
      <p:graphicFrame>
        <p:nvGraphicFramePr>
          <p:cNvPr id="42" name="Group 108">
            <a:extLst>
              <a:ext uri="{FF2B5EF4-FFF2-40B4-BE49-F238E27FC236}">
                <a16:creationId xmlns:a16="http://schemas.microsoft.com/office/drawing/2014/main" id="{EBAB0E32-1C13-4926-B9B8-86DD51CAB6A0}"/>
              </a:ext>
            </a:extLst>
          </p:cNvPr>
          <p:cNvGraphicFramePr>
            <a:graphicFrameLocks noGrp="1"/>
          </p:cNvGraphicFramePr>
          <p:nvPr>
            <p:extLst>
              <p:ext uri="{D42A27DB-BD31-4B8C-83A1-F6EECF244321}">
                <p14:modId xmlns:p14="http://schemas.microsoft.com/office/powerpoint/2010/main" val="3801548141"/>
              </p:ext>
            </p:extLst>
          </p:nvPr>
        </p:nvGraphicFramePr>
        <p:xfrm>
          <a:off x="178965" y="3723469"/>
          <a:ext cx="4147938" cy="2363477"/>
        </p:xfrm>
        <a:graphic>
          <a:graphicData uri="http://schemas.openxmlformats.org/drawingml/2006/table">
            <a:tbl>
              <a:tblPr/>
              <a:tblGrid>
                <a:gridCol w="4147938">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p>
                    <a:p>
                      <a:pPr marL="0" indent="0">
                        <a:buFont typeface="Arial" panose="020B0604020202020204" pitchFamily="34" charset="0"/>
                        <a:buNone/>
                      </a:pPr>
                      <a:endParaRPr lang="tr-TR" sz="1300" i="1" dirty="0">
                        <a:solidFill>
                          <a:schemeClr val="bg1"/>
                        </a:solidFill>
                        <a:effectLst>
                          <a:outerShdw blurRad="38100" dist="38100" dir="2700000" algn="tl">
                            <a:srgbClr val="000000">
                              <a:alpha val="43137"/>
                            </a:srgbClr>
                          </a:outerShdw>
                        </a:effectLst>
                        <a:highlight>
                          <a:srgbClr val="000080"/>
                        </a:highlight>
                      </a:endParaRPr>
                    </a:p>
                    <a:p>
                      <a:pPr marL="171450" indent="-171450">
                        <a:buFont typeface="Arial" panose="020B0604020202020204" pitchFamily="34" charset="0"/>
                        <a:buChar char="•"/>
                      </a:pPr>
                      <a:r>
                        <a:rPr lang="tr-TR" sz="1300" dirty="0" err="1"/>
                        <a:t>Inflation</a:t>
                      </a:r>
                      <a:r>
                        <a:rPr lang="tr-TR" sz="1300" dirty="0"/>
                        <a:t> </a:t>
                      </a:r>
                      <a:r>
                        <a:rPr lang="tr-TR" sz="1300" dirty="0" err="1"/>
                        <a:t>expectation</a:t>
                      </a:r>
                      <a:r>
                        <a:rPr lang="tr-TR" sz="1300" dirty="0"/>
                        <a:t> </a:t>
                      </a:r>
                      <a:r>
                        <a:rPr lang="tr-TR" sz="1300" dirty="0" err="1"/>
                        <a:t>for</a:t>
                      </a:r>
                      <a:r>
                        <a:rPr lang="tr-TR" sz="1300" dirty="0"/>
                        <a:t> </a:t>
                      </a:r>
                      <a:r>
                        <a:rPr lang="tr-TR" sz="1300" dirty="0" err="1"/>
                        <a:t>the</a:t>
                      </a:r>
                      <a:r>
                        <a:rPr lang="tr-TR" sz="1300" dirty="0"/>
                        <a:t> </a:t>
                      </a:r>
                      <a:r>
                        <a:rPr lang="tr-TR" sz="1300" dirty="0" err="1"/>
                        <a:t>long</a:t>
                      </a:r>
                      <a:r>
                        <a:rPr lang="tr-TR" sz="1300" dirty="0"/>
                        <a:t> </a:t>
                      </a:r>
                      <a:r>
                        <a:rPr lang="tr-TR" sz="1300" dirty="0" err="1"/>
                        <a:t>term</a:t>
                      </a:r>
                      <a:r>
                        <a:rPr lang="tr-TR" sz="1300" dirty="0"/>
                        <a:t> is </a:t>
                      </a:r>
                      <a:r>
                        <a:rPr lang="tr-TR" sz="1300" dirty="0" err="1"/>
                        <a:t>around</a:t>
                      </a:r>
                      <a:r>
                        <a:rPr lang="tr-TR" sz="1300" dirty="0"/>
                        <a:t> 10%</a:t>
                      </a:r>
                    </a:p>
                    <a:p>
                      <a:pPr marL="171450" indent="-171450">
                        <a:buFont typeface="Arial" panose="020B0604020202020204" pitchFamily="34" charset="0"/>
                        <a:buChar char="•"/>
                      </a:pPr>
                      <a:r>
                        <a:rPr lang="tr-TR" sz="1300" dirty="0" err="1"/>
                        <a:t>Kerevitaş</a:t>
                      </a:r>
                      <a:r>
                        <a:rPr lang="tr-TR" sz="1300" dirty="0"/>
                        <a:t> </a:t>
                      </a:r>
                      <a:r>
                        <a:rPr lang="tr-TR" sz="1300" baseline="0" dirty="0" err="1"/>
                        <a:t>will</a:t>
                      </a:r>
                      <a:r>
                        <a:rPr lang="tr-TR" sz="1300" baseline="0" dirty="0"/>
                        <a:t> </a:t>
                      </a:r>
                      <a:r>
                        <a:rPr lang="tr-TR" sz="1300" baseline="0" dirty="0" err="1"/>
                        <a:t>grow</a:t>
                      </a:r>
                      <a:r>
                        <a:rPr lang="tr-TR" sz="1300" baseline="0" dirty="0"/>
                        <a:t> +2% </a:t>
                      </a:r>
                      <a:r>
                        <a:rPr lang="tr-TR" sz="1300" baseline="0" dirty="0" err="1"/>
                        <a:t>added</a:t>
                      </a:r>
                      <a:r>
                        <a:rPr lang="tr-TR" sz="1300" baseline="0" dirty="0"/>
                        <a:t> </a:t>
                      </a:r>
                      <a:r>
                        <a:rPr lang="tr-TR" sz="1300" baseline="0" dirty="0" err="1"/>
                        <a:t>to</a:t>
                      </a:r>
                      <a:r>
                        <a:rPr lang="tr-TR" sz="1300" baseline="0" dirty="0"/>
                        <a:t> </a:t>
                      </a:r>
                      <a:r>
                        <a:rPr lang="tr-TR" sz="1300" baseline="0" dirty="0" err="1"/>
                        <a:t>inflation</a:t>
                      </a:r>
                      <a:endParaRPr lang="tr-TR" sz="1300" baseline="0" dirty="0"/>
                    </a:p>
                    <a:p>
                      <a:pPr marL="0" indent="0">
                        <a:buFont typeface="Arial" panose="020B0604020202020204" pitchFamily="34" charset="0"/>
                        <a:buNone/>
                      </a:pPr>
                      <a:r>
                        <a:rPr lang="tr-TR" sz="1300" baseline="0" dirty="0"/>
                        <a:t>      </a:t>
                      </a:r>
                      <a:r>
                        <a:rPr lang="tr-TR" sz="1300" baseline="0" dirty="0">
                          <a:sym typeface="Wingdings" panose="05000000000000000000" pitchFamily="2" charset="2"/>
                        </a:rPr>
                        <a:t> Momentum </a:t>
                      </a:r>
                      <a:r>
                        <a:rPr lang="tr-TR" sz="1300" baseline="0" dirty="0" err="1">
                          <a:sym typeface="Wingdings" panose="05000000000000000000" pitchFamily="2" charset="2"/>
                        </a:rPr>
                        <a:t>sales</a:t>
                      </a:r>
                      <a:r>
                        <a:rPr lang="tr-TR" sz="1300" baseline="0" dirty="0">
                          <a:sym typeface="Wingdings" panose="05000000000000000000" pitchFamily="2" charset="2"/>
                        </a:rPr>
                        <a:t> </a:t>
                      </a:r>
                      <a:r>
                        <a:rPr lang="tr-TR" sz="1300" baseline="0" dirty="0" err="1">
                          <a:sym typeface="Wingdings" panose="05000000000000000000" pitchFamily="2" charset="2"/>
                        </a:rPr>
                        <a:t>after</a:t>
                      </a:r>
                      <a:r>
                        <a:rPr lang="tr-TR" sz="1300" baseline="0" dirty="0">
                          <a:sym typeface="Wingdings" panose="05000000000000000000" pitchFamily="2" charset="2"/>
                        </a:rPr>
                        <a:t> covid-19 </a:t>
                      </a:r>
                      <a:r>
                        <a:rPr lang="tr-TR" sz="1300" baseline="0" dirty="0" err="1">
                          <a:sym typeface="Wingdings" panose="05000000000000000000" pitchFamily="2" charset="2"/>
                        </a:rPr>
                        <a:t>and</a:t>
                      </a:r>
                      <a:r>
                        <a:rPr lang="tr-TR" sz="1300" baseline="0" dirty="0">
                          <a:sym typeface="Wingdings" panose="05000000000000000000" pitchFamily="2" charset="2"/>
                        </a:rPr>
                        <a:t> </a:t>
                      </a:r>
                      <a:r>
                        <a:rPr lang="tr-TR" sz="1300" baseline="0" dirty="0" err="1">
                          <a:sym typeface="Wingdings" panose="05000000000000000000" pitchFamily="2" charset="2"/>
                        </a:rPr>
                        <a:t>growing</a:t>
                      </a:r>
                      <a:r>
                        <a:rPr lang="tr-TR" sz="1300" baseline="0" dirty="0">
                          <a:sym typeface="Wingdings" panose="05000000000000000000" pitchFamily="2" charset="2"/>
                        </a:rPr>
                        <a:t> </a:t>
                      </a:r>
                      <a:r>
                        <a:rPr lang="tr-TR" sz="1300" baseline="0" dirty="0" err="1">
                          <a:sym typeface="Wingdings" panose="05000000000000000000" pitchFamily="2" charset="2"/>
                        </a:rPr>
                        <a:t>customer</a:t>
                      </a:r>
                      <a:r>
                        <a:rPr lang="tr-TR" sz="1300" baseline="0" dirty="0">
                          <a:sym typeface="Wingdings" panose="05000000000000000000" pitchFamily="2" charset="2"/>
                        </a:rPr>
                        <a:t> </a:t>
                      </a:r>
                      <a:r>
                        <a:rPr lang="tr-TR" sz="1300" baseline="0" dirty="0" err="1">
                          <a:sym typeface="Wingdings" panose="05000000000000000000" pitchFamily="2" charset="2"/>
                        </a:rPr>
                        <a:t>base</a:t>
                      </a:r>
                      <a:endParaRPr lang="tr-TR" sz="1300" baseline="0" dirty="0"/>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err="1">
                          <a:solidFill>
                            <a:schemeClr val="tx1"/>
                          </a:solidFill>
                          <a:effectLst/>
                          <a:latin typeface="+mn-lt"/>
                          <a:ea typeface="+mn-ea"/>
                          <a:cs typeface="+mn-cs"/>
                        </a:rPr>
                        <a:t>Gross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margin</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always</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will</a:t>
                      </a:r>
                      <a:r>
                        <a:rPr lang="tr-TR" sz="1300" kern="1200" dirty="0">
                          <a:solidFill>
                            <a:schemeClr val="tx1"/>
                          </a:solidFill>
                          <a:effectLst/>
                          <a:latin typeface="+mn-lt"/>
                          <a:ea typeface="+mn-ea"/>
                          <a:cs typeface="+mn-cs"/>
                        </a:rPr>
                        <a:t> be </a:t>
                      </a:r>
                      <a:r>
                        <a:rPr lang="tr-TR" sz="1300" kern="1200" dirty="0" err="1">
                          <a:solidFill>
                            <a:schemeClr val="tx1"/>
                          </a:solidFill>
                          <a:effectLst/>
                          <a:latin typeface="+mn-lt"/>
                          <a:ea typeface="+mn-ea"/>
                          <a:cs typeface="+mn-cs"/>
                        </a:rPr>
                        <a:t>the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average</a:t>
                      </a:r>
                      <a:r>
                        <a:rPr lang="tr-TR" sz="1300" kern="1200" dirty="0">
                          <a:solidFill>
                            <a:schemeClr val="tx1"/>
                          </a:solidFill>
                          <a:effectLst/>
                          <a:latin typeface="+mn-lt"/>
                          <a:ea typeface="+mn-ea"/>
                          <a:cs typeface="+mn-cs"/>
                        </a:rPr>
                        <a:t> of </a:t>
                      </a:r>
                      <a:r>
                        <a:rPr lang="tr-TR" sz="1300" kern="1200" dirty="0" err="1">
                          <a:solidFill>
                            <a:schemeClr val="tx1"/>
                          </a:solidFill>
                          <a:effectLst/>
                          <a:latin typeface="+mn-lt"/>
                          <a:ea typeface="+mn-ea"/>
                          <a:cs typeface="+mn-cs"/>
                        </a:rPr>
                        <a:t>the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previous</a:t>
                      </a:r>
                      <a:r>
                        <a:rPr lang="tr-TR" sz="1300" kern="1200" dirty="0">
                          <a:solidFill>
                            <a:schemeClr val="tx1"/>
                          </a:solidFill>
                          <a:effectLst/>
                          <a:latin typeface="+mn-lt"/>
                          <a:ea typeface="+mn-ea"/>
                          <a:cs typeface="+mn-cs"/>
                        </a:rPr>
                        <a:t> 5 </a:t>
                      </a:r>
                      <a:r>
                        <a:rPr lang="tr-TR" sz="1300" kern="1200" dirty="0" err="1">
                          <a:solidFill>
                            <a:schemeClr val="tx1"/>
                          </a:solidFill>
                          <a:effectLst/>
                          <a:latin typeface="+mn-lt"/>
                          <a:ea typeface="+mn-ea"/>
                          <a:cs typeface="+mn-cs"/>
                        </a:rPr>
                        <a:t>years</a:t>
                      </a:r>
                      <a:endParaRPr lang="tr-TR" sz="1300" kern="1200" dirty="0">
                        <a:solidFill>
                          <a:schemeClr val="tx1"/>
                        </a:solidFill>
                        <a:effectLst/>
                        <a:latin typeface="+mn-lt"/>
                        <a:ea typeface="+mn-ea"/>
                        <a:cs typeface="+mn-cs"/>
                      </a:endParaRPr>
                    </a:p>
                    <a:p>
                      <a:pPr marL="285750" marR="0" lvl="0" indent="-2857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300" kern="1200" dirty="0" err="1">
                          <a:solidFill>
                            <a:schemeClr val="tx1"/>
                          </a:solidFill>
                          <a:effectLst/>
                          <a:latin typeface="+mn-lt"/>
                          <a:ea typeface="+mn-ea"/>
                          <a:cs typeface="+mn-cs"/>
                        </a:rPr>
                        <a:t>Opex</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will</a:t>
                      </a:r>
                      <a:r>
                        <a:rPr lang="tr-TR" sz="1300" kern="1200" dirty="0">
                          <a:solidFill>
                            <a:schemeClr val="tx1"/>
                          </a:solidFill>
                          <a:effectLst/>
                          <a:latin typeface="+mn-lt"/>
                          <a:ea typeface="+mn-ea"/>
                          <a:cs typeface="+mn-cs"/>
                        </a:rPr>
                        <a:t> be </a:t>
                      </a:r>
                      <a:r>
                        <a:rPr lang="tr-TR" sz="1300" kern="1200" dirty="0" err="1">
                          <a:solidFill>
                            <a:schemeClr val="tx1"/>
                          </a:solidFill>
                          <a:effectLst/>
                          <a:latin typeface="+mn-lt"/>
                          <a:ea typeface="+mn-ea"/>
                          <a:cs typeface="+mn-cs"/>
                        </a:rPr>
                        <a:t>the</a:t>
                      </a:r>
                      <a:r>
                        <a:rPr lang="tr-TR" sz="1300" kern="1200" dirty="0">
                          <a:solidFill>
                            <a:schemeClr val="tx1"/>
                          </a:solidFill>
                          <a:effectLst/>
                          <a:latin typeface="+mn-lt"/>
                          <a:ea typeface="+mn-ea"/>
                          <a:cs typeface="+mn-cs"/>
                        </a:rPr>
                        <a:t> </a:t>
                      </a:r>
                      <a:r>
                        <a:rPr lang="tr-TR" sz="1300" kern="1200" dirty="0" err="1">
                          <a:solidFill>
                            <a:schemeClr val="tx1"/>
                          </a:solidFill>
                          <a:effectLst/>
                          <a:latin typeface="+mn-lt"/>
                          <a:ea typeface="+mn-ea"/>
                          <a:cs typeface="+mn-cs"/>
                        </a:rPr>
                        <a:t>same</a:t>
                      </a:r>
                      <a:r>
                        <a:rPr lang="tr-TR" sz="1300" kern="1200" dirty="0">
                          <a:solidFill>
                            <a:schemeClr val="tx1"/>
                          </a:solidFill>
                          <a:effectLst/>
                          <a:latin typeface="+mn-lt"/>
                          <a:ea typeface="+mn-ea"/>
                          <a:cs typeface="+mn-cs"/>
                        </a:rPr>
                        <a:t> as 2019.</a:t>
                      </a: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Income</a:t>
            </a:r>
            <a:r>
              <a:rPr lang="tr-TR" altLang="zh-CN" sz="1200" b="1" dirty="0">
                <a:solidFill>
                  <a:schemeClr val="bg1"/>
                </a:solidFill>
              </a:rPr>
              <a:t> Statement </a:t>
            </a:r>
            <a:r>
              <a:rPr lang="tr-TR" altLang="zh-CN" sz="1200" b="1" dirty="0" err="1">
                <a:solidFill>
                  <a:schemeClr val="bg1"/>
                </a:solidFill>
              </a:rPr>
              <a:t>Forecast</a:t>
            </a:r>
            <a:endParaRPr lang="en-US" altLang="zh-CN" sz="1200" b="1" dirty="0">
              <a:solidFill>
                <a:schemeClr val="bg1"/>
              </a:solidFill>
            </a:endParaRPr>
          </a:p>
        </p:txBody>
      </p:sp>
      <p:pic>
        <p:nvPicPr>
          <p:cNvPr id="5" name="Picture 4">
            <a:extLst>
              <a:ext uri="{FF2B5EF4-FFF2-40B4-BE49-F238E27FC236}">
                <a16:creationId xmlns:a16="http://schemas.microsoft.com/office/drawing/2014/main" id="{8E138CD9-7E6C-4140-9A89-5F1E42E17361}"/>
              </a:ext>
            </a:extLst>
          </p:cNvPr>
          <p:cNvPicPr>
            <a:picLocks noChangeAspect="1"/>
          </p:cNvPicPr>
          <p:nvPr/>
        </p:nvPicPr>
        <p:blipFill>
          <a:blip r:embed="rId3"/>
          <a:stretch>
            <a:fillRect/>
          </a:stretch>
        </p:blipFill>
        <p:spPr>
          <a:xfrm>
            <a:off x="4039800" y="3728733"/>
            <a:ext cx="4871126" cy="2422217"/>
          </a:xfrm>
          <a:prstGeom prst="rect">
            <a:avLst/>
          </a:prstGeom>
        </p:spPr>
      </p:pic>
      <p:pic>
        <p:nvPicPr>
          <p:cNvPr id="6" name="Picture 5">
            <a:extLst>
              <a:ext uri="{FF2B5EF4-FFF2-40B4-BE49-F238E27FC236}">
                <a16:creationId xmlns:a16="http://schemas.microsoft.com/office/drawing/2014/main" id="{AE48D59F-645C-43C4-9D09-C161C3A22E63}"/>
              </a:ext>
            </a:extLst>
          </p:cNvPr>
          <p:cNvPicPr>
            <a:picLocks noChangeAspect="1"/>
          </p:cNvPicPr>
          <p:nvPr/>
        </p:nvPicPr>
        <p:blipFill>
          <a:blip r:embed="rId4"/>
          <a:stretch>
            <a:fillRect/>
          </a:stretch>
        </p:blipFill>
        <p:spPr>
          <a:xfrm>
            <a:off x="8869392" y="3845050"/>
            <a:ext cx="3322608" cy="2066723"/>
          </a:xfrm>
          <a:prstGeom prst="rect">
            <a:avLst/>
          </a:prstGeom>
        </p:spPr>
      </p:pic>
      <p:pic>
        <p:nvPicPr>
          <p:cNvPr id="7" name="Picture 6">
            <a:extLst>
              <a:ext uri="{FF2B5EF4-FFF2-40B4-BE49-F238E27FC236}">
                <a16:creationId xmlns:a16="http://schemas.microsoft.com/office/drawing/2014/main" id="{E25A2C0F-A7D7-4229-A4B6-5E32E6E60D16}"/>
              </a:ext>
            </a:extLst>
          </p:cNvPr>
          <p:cNvPicPr>
            <a:picLocks noChangeAspect="1"/>
          </p:cNvPicPr>
          <p:nvPr/>
        </p:nvPicPr>
        <p:blipFill>
          <a:blip r:embed="rId5"/>
          <a:stretch>
            <a:fillRect/>
          </a:stretch>
        </p:blipFill>
        <p:spPr>
          <a:xfrm>
            <a:off x="74657" y="1377025"/>
            <a:ext cx="11790686" cy="2377646"/>
          </a:xfrm>
          <a:prstGeom prst="rect">
            <a:avLst/>
          </a:prstGeom>
        </p:spPr>
      </p:pic>
      <p:cxnSp>
        <p:nvCxnSpPr>
          <p:cNvPr id="47" name="Straight Connector 46">
            <a:extLst>
              <a:ext uri="{FF2B5EF4-FFF2-40B4-BE49-F238E27FC236}">
                <a16:creationId xmlns:a16="http://schemas.microsoft.com/office/drawing/2014/main" id="{F38135C8-3971-493D-8872-12BAB6E735CC}"/>
              </a:ext>
            </a:extLst>
          </p:cNvPr>
          <p:cNvCxnSpPr>
            <a:cxnSpLocks/>
          </p:cNvCxnSpPr>
          <p:nvPr/>
        </p:nvCxnSpPr>
        <p:spPr>
          <a:xfrm>
            <a:off x="609598" y="6347504"/>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85F80592-854B-4EC4-B1C8-B4856DEA40C6}"/>
              </a:ext>
            </a:extLst>
          </p:cNvPr>
          <p:cNvGrpSpPr/>
          <p:nvPr/>
        </p:nvGrpSpPr>
        <p:grpSpPr>
          <a:xfrm>
            <a:off x="7645390" y="6222851"/>
            <a:ext cx="1224000" cy="496004"/>
            <a:chOff x="1355317" y="6095931"/>
            <a:chExt cx="1224000" cy="496004"/>
          </a:xfrm>
        </p:grpSpPr>
        <p:sp>
          <p:nvSpPr>
            <p:cNvPr id="49" name="Rectangle 48">
              <a:extLst>
                <a:ext uri="{FF2B5EF4-FFF2-40B4-BE49-F238E27FC236}">
                  <a16:creationId xmlns:a16="http://schemas.microsoft.com/office/drawing/2014/main" id="{717FAC58-7DAD-4D9B-A079-83D112943433}"/>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50" name="Oval 49">
              <a:extLst>
                <a:ext uri="{FF2B5EF4-FFF2-40B4-BE49-F238E27FC236}">
                  <a16:creationId xmlns:a16="http://schemas.microsoft.com/office/drawing/2014/main" id="{244379CE-BB5D-4BB8-9D6B-1B68FA5C9936}"/>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1" name="Group 50">
            <a:extLst>
              <a:ext uri="{FF2B5EF4-FFF2-40B4-BE49-F238E27FC236}">
                <a16:creationId xmlns:a16="http://schemas.microsoft.com/office/drawing/2014/main" id="{13832C7B-3524-493F-840E-2B898B3DCACF}"/>
              </a:ext>
            </a:extLst>
          </p:cNvPr>
          <p:cNvGrpSpPr/>
          <p:nvPr/>
        </p:nvGrpSpPr>
        <p:grpSpPr>
          <a:xfrm>
            <a:off x="3518325" y="6221689"/>
            <a:ext cx="1224000" cy="496004"/>
            <a:chOff x="4098256" y="6095931"/>
            <a:chExt cx="1224000" cy="496004"/>
          </a:xfrm>
        </p:grpSpPr>
        <p:sp>
          <p:nvSpPr>
            <p:cNvPr id="52" name="Rectangle 51">
              <a:extLst>
                <a:ext uri="{FF2B5EF4-FFF2-40B4-BE49-F238E27FC236}">
                  <a16:creationId xmlns:a16="http://schemas.microsoft.com/office/drawing/2014/main" id="{1B29FEB6-FF41-4C21-9C78-82959E6FD8D0}"/>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87FC34B9-DB38-490C-AA97-84E6F0BEDB5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4" name="Group 53">
            <a:extLst>
              <a:ext uri="{FF2B5EF4-FFF2-40B4-BE49-F238E27FC236}">
                <a16:creationId xmlns:a16="http://schemas.microsoft.com/office/drawing/2014/main" id="{A7BECD8C-7267-4ECD-9BE5-96EA31572015}"/>
              </a:ext>
            </a:extLst>
          </p:cNvPr>
          <p:cNvGrpSpPr/>
          <p:nvPr/>
        </p:nvGrpSpPr>
        <p:grpSpPr>
          <a:xfrm>
            <a:off x="9596398" y="6222851"/>
            <a:ext cx="1224000" cy="496004"/>
            <a:chOff x="4098256" y="6095931"/>
            <a:chExt cx="1224000" cy="496004"/>
          </a:xfrm>
        </p:grpSpPr>
        <p:sp>
          <p:nvSpPr>
            <p:cNvPr id="55" name="Rectangle 54">
              <a:extLst>
                <a:ext uri="{FF2B5EF4-FFF2-40B4-BE49-F238E27FC236}">
                  <a16:creationId xmlns:a16="http://schemas.microsoft.com/office/drawing/2014/main" id="{33906B6F-F736-4C71-BD1C-4FE3308CB3D1}"/>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4271AC42-B96D-409D-8438-C79C5D24953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7" name="Group 56">
            <a:extLst>
              <a:ext uri="{FF2B5EF4-FFF2-40B4-BE49-F238E27FC236}">
                <a16:creationId xmlns:a16="http://schemas.microsoft.com/office/drawing/2014/main" id="{F5207E7F-E7F3-4A44-AEB2-80EA17B9F15F}"/>
              </a:ext>
            </a:extLst>
          </p:cNvPr>
          <p:cNvGrpSpPr/>
          <p:nvPr/>
        </p:nvGrpSpPr>
        <p:grpSpPr>
          <a:xfrm>
            <a:off x="1740719" y="6208753"/>
            <a:ext cx="1224000" cy="496004"/>
            <a:chOff x="6824912" y="6095931"/>
            <a:chExt cx="1224000" cy="496004"/>
          </a:xfrm>
        </p:grpSpPr>
        <p:sp>
          <p:nvSpPr>
            <p:cNvPr id="58" name="Rectangle 57">
              <a:extLst>
                <a:ext uri="{FF2B5EF4-FFF2-40B4-BE49-F238E27FC236}">
                  <a16:creationId xmlns:a16="http://schemas.microsoft.com/office/drawing/2014/main" id="{0FFDD94D-3FB7-4A75-8739-C30793154CFC}"/>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651BF1D3-B7A4-4DA9-ABBA-506470AD9181}"/>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60" name="Group 59">
            <a:extLst>
              <a:ext uri="{FF2B5EF4-FFF2-40B4-BE49-F238E27FC236}">
                <a16:creationId xmlns:a16="http://schemas.microsoft.com/office/drawing/2014/main" id="{ADA02F5C-2D48-4074-A52A-5AC0C796C24A}"/>
              </a:ext>
            </a:extLst>
          </p:cNvPr>
          <p:cNvGrpSpPr/>
          <p:nvPr/>
        </p:nvGrpSpPr>
        <p:grpSpPr>
          <a:xfrm>
            <a:off x="5617145" y="6234727"/>
            <a:ext cx="1224000" cy="496004"/>
            <a:chOff x="9576193" y="6095931"/>
            <a:chExt cx="1224000" cy="496004"/>
          </a:xfrm>
        </p:grpSpPr>
        <p:sp>
          <p:nvSpPr>
            <p:cNvPr id="61" name="Rectangle 60">
              <a:extLst>
                <a:ext uri="{FF2B5EF4-FFF2-40B4-BE49-F238E27FC236}">
                  <a16:creationId xmlns:a16="http://schemas.microsoft.com/office/drawing/2014/main" id="{EF0A190E-3C3D-4A4B-BBA7-32D28E8EC5A3}"/>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2" name="Oval 61">
              <a:extLst>
                <a:ext uri="{FF2B5EF4-FFF2-40B4-BE49-F238E27FC236}">
                  <a16:creationId xmlns:a16="http://schemas.microsoft.com/office/drawing/2014/main" id="{E5B4D45F-6059-4B94-807A-80AB530B6E63}"/>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230286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AE1FC40F-442B-4D88-A665-6BF306C412A0}"/>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PP&amp;E </a:t>
            </a:r>
            <a:r>
              <a:rPr lang="tr-TR" altLang="zh-CN" sz="1200" b="1" dirty="0" err="1">
                <a:solidFill>
                  <a:schemeClr val="bg1"/>
                </a:solidFill>
              </a:rPr>
              <a:t>Forecast</a:t>
            </a:r>
            <a:endParaRPr lang="en-US" altLang="zh-CN" sz="1200" b="1" dirty="0">
              <a:solidFill>
                <a:schemeClr val="bg1"/>
              </a:solidFill>
            </a:endParaRPr>
          </a:p>
        </p:txBody>
      </p:sp>
      <p:graphicFrame>
        <p:nvGraphicFramePr>
          <p:cNvPr id="43" name="Group 108">
            <a:extLst>
              <a:ext uri="{FF2B5EF4-FFF2-40B4-BE49-F238E27FC236}">
                <a16:creationId xmlns:a16="http://schemas.microsoft.com/office/drawing/2014/main" id="{372C8F2D-6F91-4D95-B802-2A767292B567}"/>
              </a:ext>
            </a:extLst>
          </p:cNvPr>
          <p:cNvGraphicFramePr>
            <a:graphicFrameLocks noGrp="1"/>
          </p:cNvGraphicFramePr>
          <p:nvPr>
            <p:extLst>
              <p:ext uri="{D42A27DB-BD31-4B8C-83A1-F6EECF244321}">
                <p14:modId xmlns:p14="http://schemas.microsoft.com/office/powerpoint/2010/main" val="786541280"/>
              </p:ext>
            </p:extLst>
          </p:nvPr>
        </p:nvGraphicFramePr>
        <p:xfrm>
          <a:off x="9397999" y="1355486"/>
          <a:ext cx="2611749" cy="3701652"/>
        </p:xfrm>
        <a:graphic>
          <a:graphicData uri="http://schemas.openxmlformats.org/drawingml/2006/table">
            <a:tbl>
              <a:tblPr/>
              <a:tblGrid>
                <a:gridCol w="2611749">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endParaRPr lang="tr-TR" sz="1300" dirty="0"/>
                    </a:p>
                    <a:p>
                      <a:pPr marL="171450" indent="-171450">
                        <a:buFont typeface="Arial" panose="020B0604020202020204" pitchFamily="34" charset="0"/>
                        <a:buChar char="•"/>
                      </a:pPr>
                      <a:r>
                        <a:rPr lang="tr-TR" sz="1200" dirty="0" err="1"/>
                        <a:t>Avg</a:t>
                      </a:r>
                      <a:r>
                        <a:rPr lang="tr-TR" sz="1200" dirty="0"/>
                        <a:t>. </a:t>
                      </a:r>
                      <a:r>
                        <a:rPr lang="tr-TR" sz="1200" dirty="0" err="1"/>
                        <a:t>Capex</a:t>
                      </a:r>
                      <a:r>
                        <a:rPr lang="tr-TR" sz="1200" dirty="0"/>
                        <a:t>/</a:t>
                      </a:r>
                      <a:r>
                        <a:rPr lang="tr-TR" sz="1200" dirty="0" err="1"/>
                        <a:t>sales</a:t>
                      </a:r>
                      <a:r>
                        <a:rPr lang="tr-TR" sz="1200" dirty="0"/>
                        <a:t> in </a:t>
                      </a:r>
                      <a:r>
                        <a:rPr lang="tr-TR" sz="1200" dirty="0" err="1"/>
                        <a:t>the</a:t>
                      </a:r>
                      <a:r>
                        <a:rPr lang="tr-TR" sz="1200" dirty="0"/>
                        <a:t> </a:t>
                      </a:r>
                      <a:r>
                        <a:rPr lang="tr-TR" sz="1200" dirty="0" err="1"/>
                        <a:t>last</a:t>
                      </a:r>
                      <a:r>
                        <a:rPr lang="tr-TR" sz="1200" dirty="0"/>
                        <a:t> </a:t>
                      </a:r>
                      <a:r>
                        <a:rPr lang="tr-TR" sz="1200" dirty="0" err="1"/>
                        <a:t>two</a:t>
                      </a:r>
                      <a:r>
                        <a:rPr lang="tr-TR" sz="1200" dirty="0"/>
                        <a:t> </a:t>
                      </a:r>
                      <a:r>
                        <a:rPr lang="tr-TR" sz="1200" dirty="0" err="1"/>
                        <a:t>years</a:t>
                      </a:r>
                      <a:r>
                        <a:rPr lang="tr-TR" sz="1200" dirty="0"/>
                        <a:t>= 3%</a:t>
                      </a:r>
                    </a:p>
                    <a:p>
                      <a:pPr marL="171450" indent="-171450">
                        <a:buFont typeface="Arial" panose="020B0604020202020204" pitchFamily="34" charset="0"/>
                        <a:buChar char="•"/>
                      </a:pP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dirty="0" err="1"/>
                        <a:t>Maintenance</a:t>
                      </a:r>
                      <a:r>
                        <a:rPr lang="tr-TR" sz="1200" dirty="0"/>
                        <a:t> </a:t>
                      </a:r>
                      <a:r>
                        <a:rPr lang="tr-TR" sz="1200" dirty="0" err="1"/>
                        <a:t>expense</a:t>
                      </a:r>
                      <a:r>
                        <a:rPr lang="tr-TR" sz="1200" dirty="0"/>
                        <a:t>/</a:t>
                      </a:r>
                      <a:r>
                        <a:rPr lang="tr-TR" sz="1200" dirty="0" err="1"/>
                        <a:t>sales</a:t>
                      </a:r>
                      <a:r>
                        <a:rPr lang="tr-TR" sz="1200" dirty="0"/>
                        <a:t> = 0,18% in 2019.</a:t>
                      </a:r>
                    </a:p>
                    <a:p>
                      <a:pPr marL="0" indent="0">
                        <a:buFont typeface="Arial" panose="020B0604020202020204" pitchFamily="34" charset="0"/>
                        <a:buNone/>
                      </a:pPr>
                      <a:endParaRPr lang="tr-TR" sz="1200" dirty="0"/>
                    </a:p>
                    <a:p>
                      <a:pPr marL="171450" indent="-171450">
                        <a:buFont typeface="Arial" panose="020B0604020202020204" pitchFamily="34" charset="0"/>
                        <a:buChar char="•"/>
                      </a:pPr>
                      <a:r>
                        <a:rPr lang="tr-TR" sz="1200" b="0" dirty="0" err="1"/>
                        <a:t>Depreciation</a:t>
                      </a:r>
                      <a:r>
                        <a:rPr lang="tr-TR" sz="1200" b="0" dirty="0"/>
                        <a:t> rate </a:t>
                      </a:r>
                      <a:r>
                        <a:rPr lang="tr-TR" sz="1200" b="0" dirty="0" err="1"/>
                        <a:t>for</a:t>
                      </a:r>
                      <a:r>
                        <a:rPr lang="tr-TR" sz="1200" b="0" dirty="0"/>
                        <a:t> </a:t>
                      </a:r>
                      <a:r>
                        <a:rPr lang="tr-TR" sz="1200" dirty="0" err="1">
                          <a:sym typeface="Wingdings" panose="05000000000000000000" pitchFamily="2" charset="2"/>
                        </a:rPr>
                        <a:t>Buildings</a:t>
                      </a:r>
                      <a:r>
                        <a:rPr lang="tr-TR" sz="1200" dirty="0">
                          <a:sym typeface="Wingdings" panose="05000000000000000000" pitchFamily="2" charset="2"/>
                        </a:rPr>
                        <a:t> / Total </a:t>
                      </a:r>
                      <a:r>
                        <a:rPr lang="tr-TR" sz="1200" dirty="0" err="1">
                          <a:sym typeface="Wingdings" panose="05000000000000000000" pitchFamily="2" charset="2"/>
                        </a:rPr>
                        <a:t>Buildings</a:t>
                      </a:r>
                      <a:r>
                        <a:rPr lang="tr-TR" sz="1200" dirty="0">
                          <a:sym typeface="Wingdings" panose="05000000000000000000" pitchFamily="2" charset="2"/>
                        </a:rPr>
                        <a:t> = 2% in 2019.</a:t>
                      </a:r>
                    </a:p>
                    <a:p>
                      <a:pPr marL="171450" indent="-171450">
                        <a:buFont typeface="Arial" panose="020B0604020202020204" pitchFamily="34" charset="0"/>
                        <a:buChar char="•"/>
                      </a:pP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dirty="0" err="1"/>
                        <a:t>Depreciation</a:t>
                      </a:r>
                      <a:r>
                        <a:rPr lang="tr-TR" sz="1200" b="0" dirty="0"/>
                        <a:t> rate </a:t>
                      </a:r>
                      <a:r>
                        <a:rPr lang="tr-TR" sz="1200" b="0" dirty="0" err="1"/>
                        <a:t>for</a:t>
                      </a:r>
                      <a:r>
                        <a:rPr lang="tr-TR" sz="1200" b="0" dirty="0"/>
                        <a:t> </a:t>
                      </a:r>
                      <a:r>
                        <a:rPr lang="tr-TR" sz="1200" dirty="0" err="1">
                          <a:sym typeface="Wingdings" panose="05000000000000000000" pitchFamily="2" charset="2"/>
                        </a:rPr>
                        <a:t>Machineries</a:t>
                      </a:r>
                      <a:r>
                        <a:rPr lang="tr-TR" sz="1200" dirty="0">
                          <a:sym typeface="Wingdings" panose="05000000000000000000" pitchFamily="2" charset="2"/>
                        </a:rPr>
                        <a:t>/ Total </a:t>
                      </a:r>
                      <a:r>
                        <a:rPr lang="tr-TR" sz="1200" dirty="0" err="1">
                          <a:sym typeface="Wingdings" panose="05000000000000000000" pitchFamily="2" charset="2"/>
                        </a:rPr>
                        <a:t>Machineries</a:t>
                      </a:r>
                      <a:r>
                        <a:rPr lang="tr-TR" sz="1200" dirty="0">
                          <a:sym typeface="Wingdings" panose="05000000000000000000" pitchFamily="2" charset="2"/>
                        </a:rPr>
                        <a:t>= 6% in 2019.</a:t>
                      </a:r>
                    </a:p>
                    <a:p>
                      <a:pPr marL="0" indent="0">
                        <a:buFont typeface="Arial" panose="020B0604020202020204" pitchFamily="34" charset="0"/>
                        <a:buNone/>
                      </a:pP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dirty="0" err="1"/>
                        <a:t>Depreciation</a:t>
                      </a:r>
                      <a:r>
                        <a:rPr lang="tr-TR" sz="1200" b="0" dirty="0"/>
                        <a:t> rate </a:t>
                      </a:r>
                      <a:r>
                        <a:rPr lang="tr-TR" sz="1200" b="0" dirty="0" err="1"/>
                        <a:t>for</a:t>
                      </a:r>
                      <a:r>
                        <a:rPr lang="tr-TR" sz="1200" b="0" dirty="0"/>
                        <a:t> </a:t>
                      </a:r>
                      <a:r>
                        <a:rPr lang="tr-TR" sz="1200" dirty="0" err="1">
                          <a:sym typeface="Wingdings" panose="05000000000000000000" pitchFamily="2" charset="2"/>
                        </a:rPr>
                        <a:t>Other</a:t>
                      </a:r>
                      <a:r>
                        <a:rPr lang="tr-TR" sz="1200" dirty="0">
                          <a:sym typeface="Wingdings" panose="05000000000000000000" pitchFamily="2" charset="2"/>
                        </a:rPr>
                        <a:t> / Total </a:t>
                      </a:r>
                      <a:r>
                        <a:rPr lang="tr-TR" sz="1200" dirty="0" err="1">
                          <a:sym typeface="Wingdings" panose="05000000000000000000" pitchFamily="2" charset="2"/>
                        </a:rPr>
                        <a:t>Other</a:t>
                      </a:r>
                      <a:r>
                        <a:rPr lang="tr-TR" sz="1200" dirty="0">
                          <a:sym typeface="Wingdings" panose="05000000000000000000" pitchFamily="2" charset="2"/>
                        </a:rPr>
                        <a:t> = 10% in 2019.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pic>
        <p:nvPicPr>
          <p:cNvPr id="7" name="Picture 6">
            <a:extLst>
              <a:ext uri="{FF2B5EF4-FFF2-40B4-BE49-F238E27FC236}">
                <a16:creationId xmlns:a16="http://schemas.microsoft.com/office/drawing/2014/main" id="{0BBD4723-0764-45F6-A4A8-159C3E52143E}"/>
              </a:ext>
            </a:extLst>
          </p:cNvPr>
          <p:cNvPicPr>
            <a:picLocks noChangeAspect="1"/>
          </p:cNvPicPr>
          <p:nvPr/>
        </p:nvPicPr>
        <p:blipFill>
          <a:blip r:embed="rId3"/>
          <a:stretch>
            <a:fillRect/>
          </a:stretch>
        </p:blipFill>
        <p:spPr>
          <a:xfrm>
            <a:off x="741680" y="1340273"/>
            <a:ext cx="8656319" cy="4884158"/>
          </a:xfrm>
          <a:prstGeom prst="rect">
            <a:avLst/>
          </a:prstGeom>
        </p:spPr>
      </p:pic>
      <p:cxnSp>
        <p:nvCxnSpPr>
          <p:cNvPr id="46" name="Straight Connector 45">
            <a:extLst>
              <a:ext uri="{FF2B5EF4-FFF2-40B4-BE49-F238E27FC236}">
                <a16:creationId xmlns:a16="http://schemas.microsoft.com/office/drawing/2014/main" id="{8ACABF19-BBD9-4C99-9393-5053C1E377FD}"/>
              </a:ext>
            </a:extLst>
          </p:cNvPr>
          <p:cNvCxnSpPr>
            <a:cxnSpLocks/>
          </p:cNvCxnSpPr>
          <p:nvPr/>
        </p:nvCxnSpPr>
        <p:spPr>
          <a:xfrm>
            <a:off x="609599" y="640599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7" name="Group 46">
            <a:extLst>
              <a:ext uri="{FF2B5EF4-FFF2-40B4-BE49-F238E27FC236}">
                <a16:creationId xmlns:a16="http://schemas.microsoft.com/office/drawing/2014/main" id="{E22E3E7B-6577-4E28-9002-F9BBB9B2B268}"/>
              </a:ext>
            </a:extLst>
          </p:cNvPr>
          <p:cNvGrpSpPr/>
          <p:nvPr/>
        </p:nvGrpSpPr>
        <p:grpSpPr>
          <a:xfrm>
            <a:off x="7645391" y="6281338"/>
            <a:ext cx="1224000" cy="496004"/>
            <a:chOff x="1355317" y="6095931"/>
            <a:chExt cx="1224000" cy="496004"/>
          </a:xfrm>
        </p:grpSpPr>
        <p:sp>
          <p:nvSpPr>
            <p:cNvPr id="48" name="Rectangle 47">
              <a:extLst>
                <a:ext uri="{FF2B5EF4-FFF2-40B4-BE49-F238E27FC236}">
                  <a16:creationId xmlns:a16="http://schemas.microsoft.com/office/drawing/2014/main" id="{024190BF-51D2-47C6-9939-4C8423EB240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9" name="Oval 48">
              <a:extLst>
                <a:ext uri="{FF2B5EF4-FFF2-40B4-BE49-F238E27FC236}">
                  <a16:creationId xmlns:a16="http://schemas.microsoft.com/office/drawing/2014/main" id="{2EAB1A26-CF0C-4355-9E3D-867BD4B0FF4F}"/>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0" name="Group 49">
            <a:extLst>
              <a:ext uri="{FF2B5EF4-FFF2-40B4-BE49-F238E27FC236}">
                <a16:creationId xmlns:a16="http://schemas.microsoft.com/office/drawing/2014/main" id="{DF558DA9-7C87-4507-B321-DBD87A31D0D9}"/>
              </a:ext>
            </a:extLst>
          </p:cNvPr>
          <p:cNvGrpSpPr/>
          <p:nvPr/>
        </p:nvGrpSpPr>
        <p:grpSpPr>
          <a:xfrm>
            <a:off x="3518326" y="6280176"/>
            <a:ext cx="1224000" cy="496004"/>
            <a:chOff x="4098256" y="6095931"/>
            <a:chExt cx="1224000" cy="496004"/>
          </a:xfrm>
        </p:grpSpPr>
        <p:sp>
          <p:nvSpPr>
            <p:cNvPr id="51" name="Rectangle 50">
              <a:extLst>
                <a:ext uri="{FF2B5EF4-FFF2-40B4-BE49-F238E27FC236}">
                  <a16:creationId xmlns:a16="http://schemas.microsoft.com/office/drawing/2014/main" id="{0DE94436-1C59-43DA-97CC-81729D1D65F8}"/>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0B1BADB9-744F-40FD-9B9C-D3137935837E}"/>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3" name="Group 52">
            <a:extLst>
              <a:ext uri="{FF2B5EF4-FFF2-40B4-BE49-F238E27FC236}">
                <a16:creationId xmlns:a16="http://schemas.microsoft.com/office/drawing/2014/main" id="{5681BFE1-F640-4686-A01A-1944FD4DC63E}"/>
              </a:ext>
            </a:extLst>
          </p:cNvPr>
          <p:cNvGrpSpPr/>
          <p:nvPr/>
        </p:nvGrpSpPr>
        <p:grpSpPr>
          <a:xfrm>
            <a:off x="9596399" y="6281338"/>
            <a:ext cx="1224000" cy="496004"/>
            <a:chOff x="4098256" y="6095931"/>
            <a:chExt cx="1224000" cy="496004"/>
          </a:xfrm>
        </p:grpSpPr>
        <p:sp>
          <p:nvSpPr>
            <p:cNvPr id="54" name="Rectangle 53">
              <a:extLst>
                <a:ext uri="{FF2B5EF4-FFF2-40B4-BE49-F238E27FC236}">
                  <a16:creationId xmlns:a16="http://schemas.microsoft.com/office/drawing/2014/main" id="{8F7EC775-B548-47ED-B2FC-AABF6EDEED1E}"/>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CAEBED6D-20AB-400D-8411-4AEC674BC41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6" name="Group 55">
            <a:extLst>
              <a:ext uri="{FF2B5EF4-FFF2-40B4-BE49-F238E27FC236}">
                <a16:creationId xmlns:a16="http://schemas.microsoft.com/office/drawing/2014/main" id="{3A6C2AA8-91C2-42B9-96F9-BED76C6C9EC0}"/>
              </a:ext>
            </a:extLst>
          </p:cNvPr>
          <p:cNvGrpSpPr/>
          <p:nvPr/>
        </p:nvGrpSpPr>
        <p:grpSpPr>
          <a:xfrm>
            <a:off x="1740720" y="6267240"/>
            <a:ext cx="1224000" cy="496004"/>
            <a:chOff x="6824912" y="6095931"/>
            <a:chExt cx="1224000" cy="496004"/>
          </a:xfrm>
        </p:grpSpPr>
        <p:sp>
          <p:nvSpPr>
            <p:cNvPr id="57" name="Rectangle 56">
              <a:extLst>
                <a:ext uri="{FF2B5EF4-FFF2-40B4-BE49-F238E27FC236}">
                  <a16:creationId xmlns:a16="http://schemas.microsoft.com/office/drawing/2014/main" id="{9A0F7CAC-708C-48BC-8F9B-248A121965D9}"/>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70EBFBDF-0F9E-40A5-81A4-F299C383A530}"/>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9" name="Group 58">
            <a:extLst>
              <a:ext uri="{FF2B5EF4-FFF2-40B4-BE49-F238E27FC236}">
                <a16:creationId xmlns:a16="http://schemas.microsoft.com/office/drawing/2014/main" id="{2385D265-E20D-44BD-81E2-D681528721F6}"/>
              </a:ext>
            </a:extLst>
          </p:cNvPr>
          <p:cNvGrpSpPr/>
          <p:nvPr/>
        </p:nvGrpSpPr>
        <p:grpSpPr>
          <a:xfrm>
            <a:off x="5617146" y="6293214"/>
            <a:ext cx="1224000" cy="496004"/>
            <a:chOff x="9576193" y="6095931"/>
            <a:chExt cx="1224000" cy="496004"/>
          </a:xfrm>
        </p:grpSpPr>
        <p:sp>
          <p:nvSpPr>
            <p:cNvPr id="60" name="Rectangle 59">
              <a:extLst>
                <a:ext uri="{FF2B5EF4-FFF2-40B4-BE49-F238E27FC236}">
                  <a16:creationId xmlns:a16="http://schemas.microsoft.com/office/drawing/2014/main" id="{558CD5A2-8C10-411E-9127-40DBE8DA0D17}"/>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1" name="Oval 60">
              <a:extLst>
                <a:ext uri="{FF2B5EF4-FFF2-40B4-BE49-F238E27FC236}">
                  <a16:creationId xmlns:a16="http://schemas.microsoft.com/office/drawing/2014/main" id="{55755DD9-3A93-4E83-8383-783D9E34F4BE}"/>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1643331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6AEE6483-53A3-4B11-A2C5-6D4E7768A343}"/>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Intangible</a:t>
            </a:r>
            <a:r>
              <a:rPr lang="tr-TR" altLang="zh-CN" sz="1200" b="1" dirty="0">
                <a:solidFill>
                  <a:schemeClr val="bg1"/>
                </a:solidFill>
              </a:rPr>
              <a:t> </a:t>
            </a:r>
            <a:r>
              <a:rPr lang="tr-TR" altLang="zh-CN" sz="1200" b="1" dirty="0" err="1">
                <a:solidFill>
                  <a:schemeClr val="bg1"/>
                </a:solidFill>
              </a:rPr>
              <a:t>Assets</a:t>
            </a:r>
            <a:r>
              <a:rPr lang="tr-TR" altLang="zh-CN" sz="1200" b="1" dirty="0">
                <a:solidFill>
                  <a:schemeClr val="bg1"/>
                </a:solidFill>
              </a:rPr>
              <a:t> </a:t>
            </a:r>
            <a:r>
              <a:rPr lang="tr-TR" altLang="zh-CN" sz="1200" b="1" dirty="0" err="1">
                <a:solidFill>
                  <a:schemeClr val="bg1"/>
                </a:solidFill>
              </a:rPr>
              <a:t>Forecast</a:t>
            </a:r>
            <a:endParaRPr lang="en-US" altLang="zh-CN" sz="1200" b="1" dirty="0">
              <a:solidFill>
                <a:schemeClr val="bg1"/>
              </a:solidFill>
            </a:endParaRPr>
          </a:p>
        </p:txBody>
      </p:sp>
      <p:graphicFrame>
        <p:nvGraphicFramePr>
          <p:cNvPr id="43" name="Group 108">
            <a:extLst>
              <a:ext uri="{FF2B5EF4-FFF2-40B4-BE49-F238E27FC236}">
                <a16:creationId xmlns:a16="http://schemas.microsoft.com/office/drawing/2014/main" id="{372C8F2D-6F91-4D95-B802-2A767292B567}"/>
              </a:ext>
            </a:extLst>
          </p:cNvPr>
          <p:cNvGraphicFramePr>
            <a:graphicFrameLocks noGrp="1"/>
          </p:cNvGraphicFramePr>
          <p:nvPr>
            <p:extLst>
              <p:ext uri="{D42A27DB-BD31-4B8C-83A1-F6EECF244321}">
                <p14:modId xmlns:p14="http://schemas.microsoft.com/office/powerpoint/2010/main" val="2928014507"/>
              </p:ext>
            </p:extLst>
          </p:nvPr>
        </p:nvGraphicFramePr>
        <p:xfrm>
          <a:off x="8869630" y="1462794"/>
          <a:ext cx="2941368" cy="3564492"/>
        </p:xfrm>
        <a:graphic>
          <a:graphicData uri="http://schemas.openxmlformats.org/drawingml/2006/table">
            <a:tbl>
              <a:tblPr/>
              <a:tblGrid>
                <a:gridCol w="2941368">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p>
                    <a:p>
                      <a:pPr marL="0" indent="0">
                        <a:buFont typeface="Arial" panose="020B0604020202020204" pitchFamily="34" charset="0"/>
                        <a:buNone/>
                      </a:pP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r>
                        <a:rPr lang="tr-TR" sz="1300" dirty="0" err="1"/>
                        <a:t>Average</a:t>
                      </a:r>
                      <a:r>
                        <a:rPr lang="tr-TR" sz="1300" dirty="0"/>
                        <a:t> </a:t>
                      </a:r>
                      <a:r>
                        <a:rPr lang="tr-TR" sz="1300" dirty="0" err="1"/>
                        <a:t>growing</a:t>
                      </a:r>
                      <a:r>
                        <a:rPr lang="tr-TR" sz="1300" dirty="0"/>
                        <a:t> rate of </a:t>
                      </a:r>
                      <a:r>
                        <a:rPr lang="tr-TR" sz="1300" dirty="0" err="1"/>
                        <a:t>intangible</a:t>
                      </a:r>
                      <a:r>
                        <a:rPr lang="tr-TR" sz="1300" dirty="0"/>
                        <a:t> </a:t>
                      </a:r>
                      <a:r>
                        <a:rPr lang="tr-TR" sz="1300" dirty="0" err="1"/>
                        <a:t>assets</a:t>
                      </a:r>
                      <a:r>
                        <a:rPr lang="tr-TR" sz="1300" dirty="0"/>
                        <a:t> is 0,2%</a:t>
                      </a:r>
                    </a:p>
                    <a:p>
                      <a:pPr marL="0" indent="0">
                        <a:buFont typeface="Arial" panose="020B0604020202020204" pitchFamily="34" charset="0"/>
                        <a:buNone/>
                      </a:pPr>
                      <a:endParaRPr lang="tr-TR" sz="1300" dirty="0"/>
                    </a:p>
                    <a:p>
                      <a:pPr marL="171450" indent="-171450">
                        <a:buFont typeface="Arial" panose="020B0604020202020204" pitchFamily="34" charset="0"/>
                        <a:buChar char="•"/>
                      </a:pPr>
                      <a:r>
                        <a:rPr lang="tr-TR" sz="1200" b="0" dirty="0" err="1"/>
                        <a:t>Depreciation</a:t>
                      </a:r>
                      <a:r>
                        <a:rPr lang="tr-TR" sz="1200" b="0" dirty="0"/>
                        <a:t> rate </a:t>
                      </a:r>
                      <a:r>
                        <a:rPr lang="tr-TR" sz="1200" b="0" dirty="0" err="1"/>
                        <a:t>for</a:t>
                      </a:r>
                      <a:r>
                        <a:rPr lang="tr-TR" sz="1200" b="0" dirty="0"/>
                        <a:t> </a:t>
                      </a:r>
                      <a:r>
                        <a:rPr lang="tr-TR" sz="1200" dirty="0" err="1">
                          <a:sym typeface="Wingdings" panose="05000000000000000000" pitchFamily="2" charset="2"/>
                        </a:rPr>
                        <a:t>Rights</a:t>
                      </a:r>
                      <a:r>
                        <a:rPr lang="tr-TR" sz="1200" dirty="0">
                          <a:sym typeface="Wingdings" panose="05000000000000000000" pitchFamily="2" charset="2"/>
                        </a:rPr>
                        <a:t> / Total </a:t>
                      </a:r>
                      <a:r>
                        <a:rPr lang="tr-TR" sz="1200" dirty="0" err="1">
                          <a:sym typeface="Wingdings" panose="05000000000000000000" pitchFamily="2" charset="2"/>
                        </a:rPr>
                        <a:t>Rights</a:t>
                      </a:r>
                      <a:r>
                        <a:rPr lang="tr-TR" sz="1200" dirty="0">
                          <a:sym typeface="Wingdings" panose="05000000000000000000" pitchFamily="2" charset="2"/>
                        </a:rPr>
                        <a:t> = 7% in 2019.</a:t>
                      </a:r>
                    </a:p>
                    <a:p>
                      <a:pPr marL="171450" indent="-171450">
                        <a:buFont typeface="Arial" panose="020B0604020202020204" pitchFamily="34" charset="0"/>
                        <a:buChar char="•"/>
                      </a:pP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dirty="0" err="1"/>
                        <a:t>Depreciation</a:t>
                      </a:r>
                      <a:r>
                        <a:rPr lang="tr-TR" sz="1200" b="0" dirty="0"/>
                        <a:t> rate </a:t>
                      </a:r>
                      <a:r>
                        <a:rPr lang="tr-TR" sz="1200" b="0" dirty="0" err="1"/>
                        <a:t>for</a:t>
                      </a:r>
                      <a:r>
                        <a:rPr lang="tr-TR" sz="1200" b="0" dirty="0"/>
                        <a:t> </a:t>
                      </a:r>
                      <a:r>
                        <a:rPr lang="tr-TR" sz="1200" dirty="0">
                          <a:sym typeface="Wingdings" panose="05000000000000000000" pitchFamily="2" charset="2"/>
                        </a:rPr>
                        <a:t>Dev. </a:t>
                      </a:r>
                      <a:r>
                        <a:rPr lang="tr-TR" sz="1200" dirty="0" err="1">
                          <a:sym typeface="Wingdings" panose="05000000000000000000" pitchFamily="2" charset="2"/>
                        </a:rPr>
                        <a:t>Cost</a:t>
                      </a:r>
                      <a:r>
                        <a:rPr lang="tr-TR" sz="1200" dirty="0">
                          <a:sym typeface="Wingdings" panose="05000000000000000000" pitchFamily="2" charset="2"/>
                        </a:rPr>
                        <a:t>/ Total Dev. </a:t>
                      </a:r>
                      <a:r>
                        <a:rPr lang="tr-TR" sz="1200" dirty="0" err="1">
                          <a:sym typeface="Wingdings" panose="05000000000000000000" pitchFamily="2" charset="2"/>
                        </a:rPr>
                        <a:t>Cost</a:t>
                      </a:r>
                      <a:r>
                        <a:rPr lang="tr-TR" sz="1200" dirty="0">
                          <a:sym typeface="Wingdings" panose="05000000000000000000" pitchFamily="2" charset="2"/>
                        </a:rPr>
                        <a:t>. = 11% in 2019.</a:t>
                      </a:r>
                    </a:p>
                    <a:p>
                      <a:pPr marL="0" indent="0">
                        <a:buFont typeface="Arial" panose="020B0604020202020204" pitchFamily="34" charset="0"/>
                        <a:buNone/>
                      </a:pP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200" b="0" dirty="0" err="1"/>
                        <a:t>Depreciation</a:t>
                      </a:r>
                      <a:r>
                        <a:rPr lang="tr-TR" sz="1200" b="0" dirty="0"/>
                        <a:t> rate </a:t>
                      </a:r>
                      <a:r>
                        <a:rPr lang="tr-TR" sz="1200" b="0" dirty="0" err="1"/>
                        <a:t>for</a:t>
                      </a:r>
                      <a:r>
                        <a:rPr lang="tr-TR" sz="1200" b="0" dirty="0"/>
                        <a:t> </a:t>
                      </a:r>
                      <a:r>
                        <a:rPr lang="tr-TR" sz="1200" dirty="0" err="1">
                          <a:sym typeface="Wingdings" panose="05000000000000000000" pitchFamily="2" charset="2"/>
                        </a:rPr>
                        <a:t>Other</a:t>
                      </a:r>
                      <a:r>
                        <a:rPr lang="tr-TR" sz="1200" dirty="0">
                          <a:sym typeface="Wingdings" panose="05000000000000000000" pitchFamily="2" charset="2"/>
                        </a:rPr>
                        <a:t> / Total </a:t>
                      </a:r>
                      <a:r>
                        <a:rPr lang="tr-TR" sz="1200" dirty="0" err="1">
                          <a:sym typeface="Wingdings" panose="05000000000000000000" pitchFamily="2" charset="2"/>
                        </a:rPr>
                        <a:t>Other</a:t>
                      </a:r>
                      <a:r>
                        <a:rPr lang="tr-TR" sz="1200" dirty="0">
                          <a:sym typeface="Wingdings" panose="05000000000000000000" pitchFamily="2" charset="2"/>
                        </a:rPr>
                        <a:t> = 25% in 2019.</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200" dirty="0">
                        <a:sym typeface="Wingdings" panose="05000000000000000000" pitchFamily="2" charset="2"/>
                      </a:endParaRPr>
                    </a:p>
                    <a:p>
                      <a:pPr marL="171450" indent="-171450">
                        <a:buFont typeface="Arial" panose="020B0604020202020204" pitchFamily="34" charset="0"/>
                        <a:buChar char="•"/>
                      </a:pPr>
                      <a:endParaRPr lang="tr-T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2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pic>
        <p:nvPicPr>
          <p:cNvPr id="4" name="Picture 3">
            <a:extLst>
              <a:ext uri="{FF2B5EF4-FFF2-40B4-BE49-F238E27FC236}">
                <a16:creationId xmlns:a16="http://schemas.microsoft.com/office/drawing/2014/main" id="{8DD8DBB1-91AF-4A09-8049-B5719CEDA8F7}"/>
              </a:ext>
            </a:extLst>
          </p:cNvPr>
          <p:cNvPicPr>
            <a:picLocks noChangeAspect="1"/>
          </p:cNvPicPr>
          <p:nvPr/>
        </p:nvPicPr>
        <p:blipFill>
          <a:blip r:embed="rId3"/>
          <a:stretch>
            <a:fillRect/>
          </a:stretch>
        </p:blipFill>
        <p:spPr>
          <a:xfrm>
            <a:off x="883230" y="1354063"/>
            <a:ext cx="7855495" cy="4693715"/>
          </a:xfrm>
          <a:prstGeom prst="rect">
            <a:avLst/>
          </a:prstGeom>
        </p:spPr>
      </p:pic>
      <p:cxnSp>
        <p:nvCxnSpPr>
          <p:cNvPr id="45" name="Straight Connector 44">
            <a:extLst>
              <a:ext uri="{FF2B5EF4-FFF2-40B4-BE49-F238E27FC236}">
                <a16:creationId xmlns:a16="http://schemas.microsoft.com/office/drawing/2014/main" id="{65FEE9E7-3AA6-45F4-9E76-8E1125D6F3F4}"/>
              </a:ext>
            </a:extLst>
          </p:cNvPr>
          <p:cNvCxnSpPr>
            <a:cxnSpLocks/>
          </p:cNvCxnSpPr>
          <p:nvPr/>
        </p:nvCxnSpPr>
        <p:spPr>
          <a:xfrm>
            <a:off x="609837" y="640599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6" name="Group 45">
            <a:extLst>
              <a:ext uri="{FF2B5EF4-FFF2-40B4-BE49-F238E27FC236}">
                <a16:creationId xmlns:a16="http://schemas.microsoft.com/office/drawing/2014/main" id="{08D89381-E489-4A51-8281-2899BF8E3984}"/>
              </a:ext>
            </a:extLst>
          </p:cNvPr>
          <p:cNvGrpSpPr/>
          <p:nvPr/>
        </p:nvGrpSpPr>
        <p:grpSpPr>
          <a:xfrm>
            <a:off x="7645629" y="6281338"/>
            <a:ext cx="1224000" cy="496004"/>
            <a:chOff x="1355317" y="6095931"/>
            <a:chExt cx="1224000" cy="496004"/>
          </a:xfrm>
        </p:grpSpPr>
        <p:sp>
          <p:nvSpPr>
            <p:cNvPr id="47" name="Rectangle 46">
              <a:extLst>
                <a:ext uri="{FF2B5EF4-FFF2-40B4-BE49-F238E27FC236}">
                  <a16:creationId xmlns:a16="http://schemas.microsoft.com/office/drawing/2014/main" id="{C39563D6-1F18-4FDC-BDA6-038836C19763}"/>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8" name="Oval 47">
              <a:extLst>
                <a:ext uri="{FF2B5EF4-FFF2-40B4-BE49-F238E27FC236}">
                  <a16:creationId xmlns:a16="http://schemas.microsoft.com/office/drawing/2014/main" id="{12C205D2-7846-401F-8822-C90D99F7B20F}"/>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9" name="Group 48">
            <a:extLst>
              <a:ext uri="{FF2B5EF4-FFF2-40B4-BE49-F238E27FC236}">
                <a16:creationId xmlns:a16="http://schemas.microsoft.com/office/drawing/2014/main" id="{F546C477-E462-479F-B900-F2F511F102FB}"/>
              </a:ext>
            </a:extLst>
          </p:cNvPr>
          <p:cNvGrpSpPr/>
          <p:nvPr/>
        </p:nvGrpSpPr>
        <p:grpSpPr>
          <a:xfrm>
            <a:off x="3518564" y="6280176"/>
            <a:ext cx="1224000" cy="496004"/>
            <a:chOff x="4098256" y="6095931"/>
            <a:chExt cx="1224000" cy="496004"/>
          </a:xfrm>
        </p:grpSpPr>
        <p:sp>
          <p:nvSpPr>
            <p:cNvPr id="50" name="Rectangle 49">
              <a:extLst>
                <a:ext uri="{FF2B5EF4-FFF2-40B4-BE49-F238E27FC236}">
                  <a16:creationId xmlns:a16="http://schemas.microsoft.com/office/drawing/2014/main" id="{85006099-3086-47E7-87CB-316A844632A1}"/>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1" name="Oval 50">
              <a:extLst>
                <a:ext uri="{FF2B5EF4-FFF2-40B4-BE49-F238E27FC236}">
                  <a16:creationId xmlns:a16="http://schemas.microsoft.com/office/drawing/2014/main" id="{9CD55B54-D1C4-49C7-8CF6-69E0DF2D2FC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2" name="Group 51">
            <a:extLst>
              <a:ext uri="{FF2B5EF4-FFF2-40B4-BE49-F238E27FC236}">
                <a16:creationId xmlns:a16="http://schemas.microsoft.com/office/drawing/2014/main" id="{26AF84AA-DEB1-4F73-96ED-C83B19646FDC}"/>
              </a:ext>
            </a:extLst>
          </p:cNvPr>
          <p:cNvGrpSpPr/>
          <p:nvPr/>
        </p:nvGrpSpPr>
        <p:grpSpPr>
          <a:xfrm>
            <a:off x="9596637" y="6281338"/>
            <a:ext cx="1224000" cy="496004"/>
            <a:chOff x="4098256" y="6095931"/>
            <a:chExt cx="1224000" cy="496004"/>
          </a:xfrm>
        </p:grpSpPr>
        <p:sp>
          <p:nvSpPr>
            <p:cNvPr id="53" name="Rectangle 52">
              <a:extLst>
                <a:ext uri="{FF2B5EF4-FFF2-40B4-BE49-F238E27FC236}">
                  <a16:creationId xmlns:a16="http://schemas.microsoft.com/office/drawing/2014/main" id="{C170987D-FD31-41CB-9F5B-39CCAF59393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4" name="Oval 53">
              <a:extLst>
                <a:ext uri="{FF2B5EF4-FFF2-40B4-BE49-F238E27FC236}">
                  <a16:creationId xmlns:a16="http://schemas.microsoft.com/office/drawing/2014/main" id="{22182EDA-9C31-4D9E-B40A-3722A7DD2532}"/>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5" name="Group 54">
            <a:extLst>
              <a:ext uri="{FF2B5EF4-FFF2-40B4-BE49-F238E27FC236}">
                <a16:creationId xmlns:a16="http://schemas.microsoft.com/office/drawing/2014/main" id="{AF0E9620-9C25-4BF6-B960-DC49A832E76E}"/>
              </a:ext>
            </a:extLst>
          </p:cNvPr>
          <p:cNvGrpSpPr/>
          <p:nvPr/>
        </p:nvGrpSpPr>
        <p:grpSpPr>
          <a:xfrm>
            <a:off x="1740958" y="6267240"/>
            <a:ext cx="1224000" cy="496004"/>
            <a:chOff x="6824912" y="6095931"/>
            <a:chExt cx="1224000" cy="496004"/>
          </a:xfrm>
        </p:grpSpPr>
        <p:sp>
          <p:nvSpPr>
            <p:cNvPr id="56" name="Rectangle 55">
              <a:extLst>
                <a:ext uri="{FF2B5EF4-FFF2-40B4-BE49-F238E27FC236}">
                  <a16:creationId xmlns:a16="http://schemas.microsoft.com/office/drawing/2014/main" id="{4A125AD9-19FD-4965-9A79-9893CF627064}"/>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48D5E047-901C-4BEC-AC43-72D26B9224D9}"/>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8" name="Group 57">
            <a:extLst>
              <a:ext uri="{FF2B5EF4-FFF2-40B4-BE49-F238E27FC236}">
                <a16:creationId xmlns:a16="http://schemas.microsoft.com/office/drawing/2014/main" id="{FF5B1BD3-C9DB-4D00-905F-E9B110C585D5}"/>
              </a:ext>
            </a:extLst>
          </p:cNvPr>
          <p:cNvGrpSpPr/>
          <p:nvPr/>
        </p:nvGrpSpPr>
        <p:grpSpPr>
          <a:xfrm>
            <a:off x="5617384" y="6293214"/>
            <a:ext cx="1224000" cy="496004"/>
            <a:chOff x="9576193" y="6095931"/>
            <a:chExt cx="1224000" cy="496004"/>
          </a:xfrm>
        </p:grpSpPr>
        <p:sp>
          <p:nvSpPr>
            <p:cNvPr id="59" name="Rectangle 58">
              <a:extLst>
                <a:ext uri="{FF2B5EF4-FFF2-40B4-BE49-F238E27FC236}">
                  <a16:creationId xmlns:a16="http://schemas.microsoft.com/office/drawing/2014/main" id="{6AFEBDA4-E4DF-4870-BCA5-A420E8BB665E}"/>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0" name="Oval 59">
              <a:extLst>
                <a:ext uri="{FF2B5EF4-FFF2-40B4-BE49-F238E27FC236}">
                  <a16:creationId xmlns:a16="http://schemas.microsoft.com/office/drawing/2014/main" id="{8E3BF406-D05E-4B2F-A25E-F3731E1F9E7B}"/>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319164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1B6AA2-9BCD-4228-A046-255AE6DDB34B}"/>
              </a:ext>
            </a:extLst>
          </p:cNvPr>
          <p:cNvCxnSpPr>
            <a:cxnSpLocks/>
          </p:cNvCxnSpPr>
          <p:nvPr/>
        </p:nvCxnSpPr>
        <p:spPr>
          <a:xfrm>
            <a:off x="609600" y="617696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BABAC01C-5666-4FA6-B1A2-CBCE25E7DD81}"/>
              </a:ext>
            </a:extLst>
          </p:cNvPr>
          <p:cNvGrpSpPr/>
          <p:nvPr/>
        </p:nvGrpSpPr>
        <p:grpSpPr>
          <a:xfrm>
            <a:off x="1371600" y="6048312"/>
            <a:ext cx="1224000" cy="496004"/>
            <a:chOff x="1355317" y="6095931"/>
            <a:chExt cx="1224000" cy="496004"/>
          </a:xfrm>
        </p:grpSpPr>
        <p:sp>
          <p:nvSpPr>
            <p:cNvPr id="13" name="Rectangle 12">
              <a:extLst>
                <a:ext uri="{FF2B5EF4-FFF2-40B4-BE49-F238E27FC236}">
                  <a16:creationId xmlns:a16="http://schemas.microsoft.com/office/drawing/2014/main" id="{A796FC16-7005-46AB-9E35-8ED8EC8C8AF5}"/>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132E57"/>
                  </a:solidFill>
                  <a:latin typeface="+mj-lt"/>
                  <a:ea typeface="ＭＳ Ｐゴシック" pitchFamily="34" charset="-128"/>
                </a:rPr>
                <a:t>Company Overview</a:t>
              </a:r>
            </a:p>
          </p:txBody>
        </p:sp>
        <p:sp>
          <p:nvSpPr>
            <p:cNvPr id="14" name="Oval 13">
              <a:extLst>
                <a:ext uri="{FF2B5EF4-FFF2-40B4-BE49-F238E27FC236}">
                  <a16:creationId xmlns:a16="http://schemas.microsoft.com/office/drawing/2014/main" id="{4AC254EF-C58B-4C95-95FB-60065CA60303}"/>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1</a:t>
              </a:r>
            </a:p>
          </p:txBody>
        </p:sp>
      </p:grpSp>
      <p:grpSp>
        <p:nvGrpSpPr>
          <p:cNvPr id="15" name="Group 14">
            <a:extLst>
              <a:ext uri="{FF2B5EF4-FFF2-40B4-BE49-F238E27FC236}">
                <a16:creationId xmlns:a16="http://schemas.microsoft.com/office/drawing/2014/main" id="{725E1E51-5972-4FF6-AD79-9772C70C53BE}"/>
              </a:ext>
            </a:extLst>
          </p:cNvPr>
          <p:cNvGrpSpPr/>
          <p:nvPr/>
        </p:nvGrpSpPr>
        <p:grpSpPr>
          <a:xfrm>
            <a:off x="3427800" y="6048312"/>
            <a:ext cx="1224000" cy="496004"/>
            <a:chOff x="4098256" y="6095931"/>
            <a:chExt cx="1224000" cy="496004"/>
          </a:xfrm>
        </p:grpSpPr>
        <p:sp>
          <p:nvSpPr>
            <p:cNvPr id="16" name="Rectangle 15">
              <a:extLst>
                <a:ext uri="{FF2B5EF4-FFF2-40B4-BE49-F238E27FC236}">
                  <a16:creationId xmlns:a16="http://schemas.microsoft.com/office/drawing/2014/main" id="{90E1D595-2743-4DFD-928C-454439F87B9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Industry</a:t>
              </a:r>
              <a:r>
                <a:rPr lang="en-US" sz="800" b="1" dirty="0">
                  <a:solidFill>
                    <a:srgbClr val="132E57"/>
                  </a:solidFill>
                  <a:latin typeface="+mj-lt"/>
                  <a:ea typeface="ＭＳ Ｐゴシック" pitchFamily="34" charset="-128"/>
                </a:rPr>
                <a:t> </a:t>
              </a:r>
              <a:r>
                <a:rPr lang="en-US" sz="800" b="1" dirty="0">
                  <a:solidFill>
                    <a:srgbClr val="E6E7E8"/>
                  </a:solidFill>
                  <a:latin typeface="+mj-lt"/>
                  <a:ea typeface="ＭＳ Ｐゴシック" pitchFamily="34" charset="-128"/>
                </a:rPr>
                <a:t>Overview</a:t>
              </a:r>
            </a:p>
          </p:txBody>
        </p:sp>
        <p:sp>
          <p:nvSpPr>
            <p:cNvPr id="17" name="Oval 16">
              <a:extLst>
                <a:ext uri="{FF2B5EF4-FFF2-40B4-BE49-F238E27FC236}">
                  <a16:creationId xmlns:a16="http://schemas.microsoft.com/office/drawing/2014/main" id="{B45389A5-50D1-4D1F-B16A-F753727FAA6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27" name="Group 26">
            <a:extLst>
              <a:ext uri="{FF2B5EF4-FFF2-40B4-BE49-F238E27FC236}">
                <a16:creationId xmlns:a16="http://schemas.microsoft.com/office/drawing/2014/main" id="{8C5F41EA-7382-423A-89E4-543097BEE378}"/>
              </a:ext>
            </a:extLst>
          </p:cNvPr>
          <p:cNvGrpSpPr/>
          <p:nvPr/>
        </p:nvGrpSpPr>
        <p:grpSpPr>
          <a:xfrm>
            <a:off x="9596400" y="6052310"/>
            <a:ext cx="1224000" cy="496004"/>
            <a:chOff x="4098256" y="6095931"/>
            <a:chExt cx="1224000" cy="496004"/>
          </a:xfrm>
        </p:grpSpPr>
        <p:sp>
          <p:nvSpPr>
            <p:cNvPr id="28" name="Rectangle 27">
              <a:extLst>
                <a:ext uri="{FF2B5EF4-FFF2-40B4-BE49-F238E27FC236}">
                  <a16:creationId xmlns:a16="http://schemas.microsoft.com/office/drawing/2014/main" id="{17B5CC47-4F73-4DE8-930B-055A77FF5F8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Team</a:t>
              </a:r>
              <a:r>
                <a:rPr lang="en-US" sz="800" b="1" dirty="0">
                  <a:solidFill>
                    <a:srgbClr val="132E57"/>
                  </a:solidFill>
                  <a:latin typeface="+mj-lt"/>
                  <a:ea typeface="ＭＳ Ｐゴシック" pitchFamily="34" charset="-128"/>
                </a:rPr>
                <a:t> </a:t>
              </a:r>
              <a:r>
                <a:rPr lang="en-US" sz="800" b="1" dirty="0">
                  <a:solidFill>
                    <a:srgbClr val="E6E7E8"/>
                  </a:solidFill>
                  <a:latin typeface="+mj-lt"/>
                  <a:ea typeface="ＭＳ Ｐゴシック" pitchFamily="34" charset="-128"/>
                </a:rPr>
                <a:t>Overview</a:t>
              </a:r>
            </a:p>
          </p:txBody>
        </p:sp>
        <p:sp>
          <p:nvSpPr>
            <p:cNvPr id="29" name="Oval 28">
              <a:extLst>
                <a:ext uri="{FF2B5EF4-FFF2-40B4-BE49-F238E27FC236}">
                  <a16:creationId xmlns:a16="http://schemas.microsoft.com/office/drawing/2014/main" id="{4345B0D8-B65B-4EA1-8928-9692C30FBA1F}"/>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18" name="Group 17">
            <a:extLst>
              <a:ext uri="{FF2B5EF4-FFF2-40B4-BE49-F238E27FC236}">
                <a16:creationId xmlns:a16="http://schemas.microsoft.com/office/drawing/2014/main" id="{7497337D-D132-44BA-A7AB-312878AB519E}"/>
              </a:ext>
            </a:extLst>
          </p:cNvPr>
          <p:cNvGrpSpPr/>
          <p:nvPr/>
        </p:nvGrpSpPr>
        <p:grpSpPr>
          <a:xfrm>
            <a:off x="5484000" y="6048312"/>
            <a:ext cx="1224000" cy="496004"/>
            <a:chOff x="6824912" y="6095931"/>
            <a:chExt cx="1224000" cy="496004"/>
          </a:xfrm>
        </p:grpSpPr>
        <p:sp>
          <p:nvSpPr>
            <p:cNvPr id="19" name="Rectangle 18">
              <a:extLst>
                <a:ext uri="{FF2B5EF4-FFF2-40B4-BE49-F238E27FC236}">
                  <a16:creationId xmlns:a16="http://schemas.microsoft.com/office/drawing/2014/main" id="{B5963C9C-A44F-4A3F-BB97-44AF7BF13079}"/>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Valuation</a:t>
              </a:r>
            </a:p>
          </p:txBody>
        </p:sp>
        <p:sp>
          <p:nvSpPr>
            <p:cNvPr id="20" name="Oval 19">
              <a:extLst>
                <a:ext uri="{FF2B5EF4-FFF2-40B4-BE49-F238E27FC236}">
                  <a16:creationId xmlns:a16="http://schemas.microsoft.com/office/drawing/2014/main" id="{76102F70-F22F-4366-81DD-1626FA05B4C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grpSp>
        <p:nvGrpSpPr>
          <p:cNvPr id="21" name="Group 20">
            <a:extLst>
              <a:ext uri="{FF2B5EF4-FFF2-40B4-BE49-F238E27FC236}">
                <a16:creationId xmlns:a16="http://schemas.microsoft.com/office/drawing/2014/main" id="{8079AC80-B094-4F46-AA5B-EE6312B5F46F}"/>
              </a:ext>
            </a:extLst>
          </p:cNvPr>
          <p:cNvGrpSpPr/>
          <p:nvPr/>
        </p:nvGrpSpPr>
        <p:grpSpPr>
          <a:xfrm>
            <a:off x="7540200" y="6052310"/>
            <a:ext cx="1224000" cy="496004"/>
            <a:chOff x="9576193" y="6095931"/>
            <a:chExt cx="1224000" cy="496004"/>
          </a:xfrm>
        </p:grpSpPr>
        <p:sp>
          <p:nvSpPr>
            <p:cNvPr id="22" name="Rectangle 21">
              <a:extLst>
                <a:ext uri="{FF2B5EF4-FFF2-40B4-BE49-F238E27FC236}">
                  <a16:creationId xmlns:a16="http://schemas.microsoft.com/office/drawing/2014/main" id="{E4D33F8B-28FF-4B12-87A6-C66997D319D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Transaction Opportunities</a:t>
              </a:r>
            </a:p>
          </p:txBody>
        </p:sp>
        <p:sp>
          <p:nvSpPr>
            <p:cNvPr id="23" name="Oval 22">
              <a:extLst>
                <a:ext uri="{FF2B5EF4-FFF2-40B4-BE49-F238E27FC236}">
                  <a16:creationId xmlns:a16="http://schemas.microsoft.com/office/drawing/2014/main" id="{E20D1CC0-2337-44CF-9706-8095255DE6C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sp>
        <p:nvSpPr>
          <p:cNvPr id="6" name="Title 5">
            <a:extLst>
              <a:ext uri="{FF2B5EF4-FFF2-40B4-BE49-F238E27FC236}">
                <a16:creationId xmlns:a16="http://schemas.microsoft.com/office/drawing/2014/main" id="{B14BB848-C026-4E61-973A-BA4A64194B0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0457CD89-707B-4304-B545-AAA5F5ED1C5A}"/>
              </a:ext>
            </a:extLst>
          </p:cNvPr>
          <p:cNvPicPr>
            <a:picLocks noChangeAspect="1"/>
          </p:cNvPicPr>
          <p:nvPr/>
        </p:nvPicPr>
        <p:blipFill>
          <a:blip r:embed="rId2"/>
          <a:stretch>
            <a:fillRect/>
          </a:stretch>
        </p:blipFill>
        <p:spPr>
          <a:xfrm>
            <a:off x="0" y="252001"/>
            <a:ext cx="12191999" cy="6605999"/>
          </a:xfrm>
          <a:prstGeom prst="rect">
            <a:avLst/>
          </a:prstGeom>
        </p:spPr>
      </p:pic>
    </p:spTree>
    <p:extLst>
      <p:ext uri="{BB962C8B-B14F-4D97-AF65-F5344CB8AC3E}">
        <p14:creationId xmlns:p14="http://schemas.microsoft.com/office/powerpoint/2010/main" val="358825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A514ED9-5983-49D8-86C2-3E4768682281}"/>
              </a:ext>
            </a:extLst>
          </p:cNvPr>
          <p:cNvPicPr>
            <a:picLocks noChangeAspect="1"/>
          </p:cNvPicPr>
          <p:nvPr/>
        </p:nvPicPr>
        <p:blipFill>
          <a:blip r:embed="rId2"/>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Working</a:t>
            </a:r>
            <a:r>
              <a:rPr lang="tr-TR" altLang="zh-CN" sz="1200" b="1" dirty="0">
                <a:solidFill>
                  <a:schemeClr val="bg1"/>
                </a:solidFill>
              </a:rPr>
              <a:t> </a:t>
            </a:r>
            <a:r>
              <a:rPr lang="tr-TR" altLang="zh-CN" sz="1200" b="1" dirty="0" err="1">
                <a:solidFill>
                  <a:schemeClr val="bg1"/>
                </a:solidFill>
              </a:rPr>
              <a:t>Capital</a:t>
            </a:r>
            <a:r>
              <a:rPr lang="tr-TR" altLang="zh-CN" sz="1200" b="1" dirty="0">
                <a:solidFill>
                  <a:schemeClr val="bg1"/>
                </a:solidFill>
              </a:rPr>
              <a:t> </a:t>
            </a:r>
            <a:r>
              <a:rPr lang="tr-TR" altLang="zh-CN" sz="1200" b="1" dirty="0" err="1">
                <a:solidFill>
                  <a:schemeClr val="bg1"/>
                </a:solidFill>
              </a:rPr>
              <a:t>Forecast</a:t>
            </a:r>
            <a:endParaRPr lang="en-US" altLang="zh-CN" sz="1200" b="1" dirty="0">
              <a:solidFill>
                <a:schemeClr val="bg1"/>
              </a:solidFill>
            </a:endParaRPr>
          </a:p>
        </p:txBody>
      </p:sp>
      <p:graphicFrame>
        <p:nvGraphicFramePr>
          <p:cNvPr id="43" name="Group 108">
            <a:extLst>
              <a:ext uri="{FF2B5EF4-FFF2-40B4-BE49-F238E27FC236}">
                <a16:creationId xmlns:a16="http://schemas.microsoft.com/office/drawing/2014/main" id="{372C8F2D-6F91-4D95-B802-2A767292B567}"/>
              </a:ext>
            </a:extLst>
          </p:cNvPr>
          <p:cNvGraphicFramePr>
            <a:graphicFrameLocks noGrp="1"/>
          </p:cNvGraphicFramePr>
          <p:nvPr>
            <p:extLst>
              <p:ext uri="{D42A27DB-BD31-4B8C-83A1-F6EECF244321}">
                <p14:modId xmlns:p14="http://schemas.microsoft.com/office/powerpoint/2010/main" val="4059987856"/>
              </p:ext>
            </p:extLst>
          </p:nvPr>
        </p:nvGraphicFramePr>
        <p:xfrm>
          <a:off x="9364980" y="1355486"/>
          <a:ext cx="2006229" cy="2363477"/>
        </p:xfrm>
        <a:graphic>
          <a:graphicData uri="http://schemas.openxmlformats.org/drawingml/2006/table">
            <a:tbl>
              <a:tblPr/>
              <a:tblGrid>
                <a:gridCol w="2006229">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endParaRPr lang="tr-TR" sz="1300" dirty="0"/>
                    </a:p>
                    <a:p>
                      <a:pPr marL="171450" indent="-171450">
                        <a:buFont typeface="Arial" panose="020B0604020202020204" pitchFamily="34" charset="0"/>
                        <a:buChar char="•"/>
                      </a:pPr>
                      <a:r>
                        <a:rPr lang="tr-TR" sz="1200" dirty="0" err="1"/>
                        <a:t>All</a:t>
                      </a:r>
                      <a:r>
                        <a:rPr lang="tr-TR" sz="1200" dirty="0"/>
                        <a:t> </a:t>
                      </a:r>
                      <a:r>
                        <a:rPr lang="tr-TR" sz="1200" dirty="0" err="1"/>
                        <a:t>variables</a:t>
                      </a:r>
                      <a:r>
                        <a:rPr lang="tr-TR" sz="1200" dirty="0"/>
                        <a:t> </a:t>
                      </a:r>
                      <a:r>
                        <a:rPr lang="tr-TR" sz="1200" dirty="0" err="1"/>
                        <a:t>will</a:t>
                      </a:r>
                      <a:r>
                        <a:rPr lang="tr-TR" sz="1200" dirty="0"/>
                        <a:t> </a:t>
                      </a:r>
                      <a:r>
                        <a:rPr lang="tr-TR" sz="1200" dirty="0" err="1"/>
                        <a:t>equal</a:t>
                      </a:r>
                      <a:r>
                        <a:rPr lang="tr-TR" sz="1200" dirty="0"/>
                        <a:t> </a:t>
                      </a:r>
                      <a:r>
                        <a:rPr lang="tr-TR" sz="1200" dirty="0" err="1"/>
                        <a:t>to</a:t>
                      </a:r>
                      <a:r>
                        <a:rPr lang="tr-TR" sz="1200" dirty="0"/>
                        <a:t> </a:t>
                      </a:r>
                      <a:r>
                        <a:rPr lang="tr-TR" sz="1200" dirty="0" err="1"/>
                        <a:t>the</a:t>
                      </a:r>
                      <a:r>
                        <a:rPr lang="tr-TR" sz="1200" dirty="0"/>
                        <a:t> </a:t>
                      </a:r>
                      <a:r>
                        <a:rPr lang="tr-TR" sz="1200" dirty="0" err="1"/>
                        <a:t>historical</a:t>
                      </a:r>
                      <a:r>
                        <a:rPr lang="tr-TR" sz="1200" dirty="0"/>
                        <a:t> </a:t>
                      </a:r>
                      <a:r>
                        <a:rPr lang="tr-TR" sz="1200" dirty="0" err="1"/>
                        <a:t>values</a:t>
                      </a:r>
                      <a:r>
                        <a:rPr lang="tr-TR"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pic>
        <p:nvPicPr>
          <p:cNvPr id="3" name="Picture 2">
            <a:extLst>
              <a:ext uri="{FF2B5EF4-FFF2-40B4-BE49-F238E27FC236}">
                <a16:creationId xmlns:a16="http://schemas.microsoft.com/office/drawing/2014/main" id="{7108122B-3C46-4CF2-9DB3-785B055892F6}"/>
              </a:ext>
            </a:extLst>
          </p:cNvPr>
          <p:cNvPicPr>
            <a:picLocks noChangeAspect="1"/>
          </p:cNvPicPr>
          <p:nvPr/>
        </p:nvPicPr>
        <p:blipFill>
          <a:blip r:embed="rId3"/>
          <a:stretch>
            <a:fillRect/>
          </a:stretch>
        </p:blipFill>
        <p:spPr>
          <a:xfrm>
            <a:off x="719115" y="1346369"/>
            <a:ext cx="8529043" cy="4751569"/>
          </a:xfrm>
          <a:prstGeom prst="rect">
            <a:avLst/>
          </a:prstGeom>
        </p:spPr>
      </p:pic>
      <p:cxnSp>
        <p:nvCxnSpPr>
          <p:cNvPr id="42" name="Straight Connector 41">
            <a:extLst>
              <a:ext uri="{FF2B5EF4-FFF2-40B4-BE49-F238E27FC236}">
                <a16:creationId xmlns:a16="http://schemas.microsoft.com/office/drawing/2014/main" id="{2A3016BD-8E43-482A-BE6E-4AE2CEE8D179}"/>
              </a:ext>
            </a:extLst>
          </p:cNvPr>
          <p:cNvCxnSpPr>
            <a:cxnSpLocks/>
          </p:cNvCxnSpPr>
          <p:nvPr/>
        </p:nvCxnSpPr>
        <p:spPr>
          <a:xfrm>
            <a:off x="609599" y="640599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2B89B1A2-76A6-4A78-AEA7-9D861333184D}"/>
              </a:ext>
            </a:extLst>
          </p:cNvPr>
          <p:cNvGrpSpPr/>
          <p:nvPr/>
        </p:nvGrpSpPr>
        <p:grpSpPr>
          <a:xfrm>
            <a:off x="7645391" y="6281338"/>
            <a:ext cx="1224000" cy="496004"/>
            <a:chOff x="1355317" y="6095931"/>
            <a:chExt cx="1224000" cy="496004"/>
          </a:xfrm>
        </p:grpSpPr>
        <p:sp>
          <p:nvSpPr>
            <p:cNvPr id="45" name="Rectangle 44">
              <a:extLst>
                <a:ext uri="{FF2B5EF4-FFF2-40B4-BE49-F238E27FC236}">
                  <a16:creationId xmlns:a16="http://schemas.microsoft.com/office/drawing/2014/main" id="{ADECF3A1-3D74-4375-BFF2-F3F3E14CE2BC}"/>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6" name="Oval 45">
              <a:extLst>
                <a:ext uri="{FF2B5EF4-FFF2-40B4-BE49-F238E27FC236}">
                  <a16:creationId xmlns:a16="http://schemas.microsoft.com/office/drawing/2014/main" id="{F80DFE73-F8DA-4530-B553-BFC482CF35DE}"/>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7" name="Group 46">
            <a:extLst>
              <a:ext uri="{FF2B5EF4-FFF2-40B4-BE49-F238E27FC236}">
                <a16:creationId xmlns:a16="http://schemas.microsoft.com/office/drawing/2014/main" id="{39278A43-48B0-4A1E-B562-3341808597D0}"/>
              </a:ext>
            </a:extLst>
          </p:cNvPr>
          <p:cNvGrpSpPr/>
          <p:nvPr/>
        </p:nvGrpSpPr>
        <p:grpSpPr>
          <a:xfrm>
            <a:off x="3518326" y="6280176"/>
            <a:ext cx="1224000" cy="496004"/>
            <a:chOff x="4098256" y="6095931"/>
            <a:chExt cx="1224000" cy="496004"/>
          </a:xfrm>
        </p:grpSpPr>
        <p:sp>
          <p:nvSpPr>
            <p:cNvPr id="48" name="Rectangle 47">
              <a:extLst>
                <a:ext uri="{FF2B5EF4-FFF2-40B4-BE49-F238E27FC236}">
                  <a16:creationId xmlns:a16="http://schemas.microsoft.com/office/drawing/2014/main" id="{1FC98440-655A-492E-BCAA-344E4A3E0E20}"/>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49" name="Oval 48">
              <a:extLst>
                <a:ext uri="{FF2B5EF4-FFF2-40B4-BE49-F238E27FC236}">
                  <a16:creationId xmlns:a16="http://schemas.microsoft.com/office/drawing/2014/main" id="{51BBA7AE-7DCB-48EF-B2AA-F040755A823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0" name="Group 49">
            <a:extLst>
              <a:ext uri="{FF2B5EF4-FFF2-40B4-BE49-F238E27FC236}">
                <a16:creationId xmlns:a16="http://schemas.microsoft.com/office/drawing/2014/main" id="{FF7244AB-01F3-485D-80D0-A9D9BAE02751}"/>
              </a:ext>
            </a:extLst>
          </p:cNvPr>
          <p:cNvGrpSpPr/>
          <p:nvPr/>
        </p:nvGrpSpPr>
        <p:grpSpPr>
          <a:xfrm>
            <a:off x="9596399" y="6281338"/>
            <a:ext cx="1224000" cy="496004"/>
            <a:chOff x="4098256" y="6095931"/>
            <a:chExt cx="1224000" cy="496004"/>
          </a:xfrm>
        </p:grpSpPr>
        <p:sp>
          <p:nvSpPr>
            <p:cNvPr id="51" name="Rectangle 50">
              <a:extLst>
                <a:ext uri="{FF2B5EF4-FFF2-40B4-BE49-F238E27FC236}">
                  <a16:creationId xmlns:a16="http://schemas.microsoft.com/office/drawing/2014/main" id="{AE334024-CC14-4D4C-ABBA-7BFFE710F2C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10CE3F53-9C13-4BDE-AEFD-5EE8DAB4A2C0}"/>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3" name="Group 52">
            <a:extLst>
              <a:ext uri="{FF2B5EF4-FFF2-40B4-BE49-F238E27FC236}">
                <a16:creationId xmlns:a16="http://schemas.microsoft.com/office/drawing/2014/main" id="{FB9AF0A7-59C2-4460-B5D1-70A4FDF36614}"/>
              </a:ext>
            </a:extLst>
          </p:cNvPr>
          <p:cNvGrpSpPr/>
          <p:nvPr/>
        </p:nvGrpSpPr>
        <p:grpSpPr>
          <a:xfrm>
            <a:off x="1740720" y="6267240"/>
            <a:ext cx="1224000" cy="496004"/>
            <a:chOff x="6824912" y="6095931"/>
            <a:chExt cx="1224000" cy="496004"/>
          </a:xfrm>
        </p:grpSpPr>
        <p:sp>
          <p:nvSpPr>
            <p:cNvPr id="54" name="Rectangle 53">
              <a:extLst>
                <a:ext uri="{FF2B5EF4-FFF2-40B4-BE49-F238E27FC236}">
                  <a16:creationId xmlns:a16="http://schemas.microsoft.com/office/drawing/2014/main" id="{4B806E21-2577-421F-BE22-610685960DEB}"/>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BCE399D4-EBC3-4EDE-A3CA-78D159379EA0}"/>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6" name="Group 55">
            <a:extLst>
              <a:ext uri="{FF2B5EF4-FFF2-40B4-BE49-F238E27FC236}">
                <a16:creationId xmlns:a16="http://schemas.microsoft.com/office/drawing/2014/main" id="{0C51BC6C-070A-4C6D-A00E-0F9EFA4967D4}"/>
              </a:ext>
            </a:extLst>
          </p:cNvPr>
          <p:cNvGrpSpPr/>
          <p:nvPr/>
        </p:nvGrpSpPr>
        <p:grpSpPr>
          <a:xfrm>
            <a:off x="5617146" y="6293214"/>
            <a:ext cx="1224000" cy="496004"/>
            <a:chOff x="9576193" y="6095931"/>
            <a:chExt cx="1224000" cy="496004"/>
          </a:xfrm>
        </p:grpSpPr>
        <p:sp>
          <p:nvSpPr>
            <p:cNvPr id="57" name="Rectangle 56">
              <a:extLst>
                <a:ext uri="{FF2B5EF4-FFF2-40B4-BE49-F238E27FC236}">
                  <a16:creationId xmlns:a16="http://schemas.microsoft.com/office/drawing/2014/main" id="{26E5A283-DD0F-4A3E-B937-02896814016D}"/>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BA88D7C2-E62D-4520-AC04-7BF548196AED}"/>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183403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52396A8-1984-4056-81DF-4066C57ECCC8}"/>
              </a:ext>
            </a:extLst>
          </p:cNvPr>
          <p:cNvPicPr>
            <a:picLocks noChangeAspect="1"/>
          </p:cNvPicPr>
          <p:nvPr/>
        </p:nvPicPr>
        <p:blipFill>
          <a:blip r:embed="rId2"/>
          <a:stretch>
            <a:fillRect/>
          </a:stretch>
        </p:blipFill>
        <p:spPr>
          <a:xfrm>
            <a:off x="0" y="6459942"/>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Debt</a:t>
            </a:r>
            <a:r>
              <a:rPr lang="tr-TR" altLang="zh-CN" sz="1200" b="1" dirty="0">
                <a:solidFill>
                  <a:schemeClr val="bg1"/>
                </a:solidFill>
              </a:rPr>
              <a:t> &amp; </a:t>
            </a:r>
            <a:r>
              <a:rPr lang="tr-TR" altLang="zh-CN" sz="1200" b="1" dirty="0" err="1">
                <a:solidFill>
                  <a:schemeClr val="bg1"/>
                </a:solidFill>
              </a:rPr>
              <a:t>Tax</a:t>
            </a:r>
            <a:r>
              <a:rPr lang="tr-TR" altLang="zh-CN" sz="1200" b="1" dirty="0">
                <a:solidFill>
                  <a:schemeClr val="bg1"/>
                </a:solidFill>
              </a:rPr>
              <a:t> </a:t>
            </a:r>
            <a:r>
              <a:rPr lang="tr-TR" altLang="zh-CN" sz="1200" b="1" dirty="0" err="1">
                <a:solidFill>
                  <a:schemeClr val="bg1"/>
                </a:solidFill>
              </a:rPr>
              <a:t>Forecast</a:t>
            </a:r>
            <a:endParaRPr lang="en-US" altLang="zh-CN" sz="1200" b="1" dirty="0">
              <a:solidFill>
                <a:schemeClr val="bg1"/>
              </a:solidFill>
            </a:endParaRPr>
          </a:p>
        </p:txBody>
      </p:sp>
      <p:graphicFrame>
        <p:nvGraphicFramePr>
          <p:cNvPr id="43" name="Group 108">
            <a:extLst>
              <a:ext uri="{FF2B5EF4-FFF2-40B4-BE49-F238E27FC236}">
                <a16:creationId xmlns:a16="http://schemas.microsoft.com/office/drawing/2014/main" id="{372C8F2D-6F91-4D95-B802-2A767292B567}"/>
              </a:ext>
            </a:extLst>
          </p:cNvPr>
          <p:cNvGraphicFramePr>
            <a:graphicFrameLocks noGrp="1"/>
          </p:cNvGraphicFramePr>
          <p:nvPr>
            <p:extLst>
              <p:ext uri="{D42A27DB-BD31-4B8C-83A1-F6EECF244321}">
                <p14:modId xmlns:p14="http://schemas.microsoft.com/office/powerpoint/2010/main" val="3422428368"/>
              </p:ext>
            </p:extLst>
          </p:nvPr>
        </p:nvGraphicFramePr>
        <p:xfrm>
          <a:off x="9364980" y="1355486"/>
          <a:ext cx="2298700" cy="3366372"/>
        </p:xfrm>
        <a:graphic>
          <a:graphicData uri="http://schemas.openxmlformats.org/drawingml/2006/table">
            <a:tbl>
              <a:tblPr/>
              <a:tblGrid>
                <a:gridCol w="2298700">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endParaRPr lang="tr-TR" sz="1300" dirty="0"/>
                    </a:p>
                    <a:p>
                      <a:pPr marL="171450" indent="-171450" fontAlgn="base">
                        <a:buFont typeface="Arial" panose="020B0604020202020204" pitchFamily="34" charset="0"/>
                        <a:buChar char="•"/>
                      </a:pPr>
                      <a:r>
                        <a:rPr lang="en-US" sz="1200" b="1" i="0" dirty="0">
                          <a:solidFill>
                            <a:schemeClr val="tx1"/>
                          </a:solidFill>
                          <a:effectLst/>
                          <a:latin typeface="+mn-lt"/>
                          <a:ea typeface="+mn-ea"/>
                          <a:cs typeface="+mn-cs"/>
                        </a:rPr>
                        <a:t>Turkey 10Y Government Bond</a:t>
                      </a:r>
                      <a:r>
                        <a:rPr lang="en-US" sz="1200" b="0" i="0" dirty="0">
                          <a:solidFill>
                            <a:schemeClr val="tx1"/>
                          </a:solidFill>
                          <a:effectLst/>
                          <a:latin typeface="+mn-lt"/>
                          <a:ea typeface="+mn-ea"/>
                          <a:cs typeface="+mn-cs"/>
                        </a:rPr>
                        <a:t> has a </a:t>
                      </a:r>
                      <a:r>
                        <a:rPr lang="en-US" sz="1200" b="1" i="0" dirty="0">
                          <a:solidFill>
                            <a:schemeClr val="tx1"/>
                          </a:solidFill>
                          <a:effectLst/>
                          <a:latin typeface="+mn-lt"/>
                          <a:ea typeface="+mn-ea"/>
                          <a:cs typeface="+mn-cs"/>
                        </a:rPr>
                        <a:t>11.770%</a:t>
                      </a:r>
                      <a:r>
                        <a:rPr lang="en-US" sz="1200" b="0" i="0" dirty="0">
                          <a:solidFill>
                            <a:schemeClr val="tx1"/>
                          </a:solidFill>
                          <a:effectLst/>
                          <a:latin typeface="+mn-lt"/>
                          <a:ea typeface="+mn-ea"/>
                          <a:cs typeface="+mn-cs"/>
                        </a:rPr>
                        <a:t> yield.</a:t>
                      </a:r>
                      <a:endParaRPr lang="tr-TR" sz="1200" b="0" i="0" dirty="0">
                        <a:solidFill>
                          <a:schemeClr val="tx1"/>
                        </a:solidFill>
                        <a:effectLst/>
                        <a:latin typeface="+mn-lt"/>
                        <a:ea typeface="+mn-ea"/>
                        <a:cs typeface="+mn-cs"/>
                      </a:endParaRPr>
                    </a:p>
                    <a:p>
                      <a:pPr fontAlgn="base"/>
                      <a:endParaRPr lang="en-US" sz="1200" b="0" i="0" dirty="0">
                        <a:solidFill>
                          <a:schemeClr val="tx1"/>
                        </a:solidFill>
                        <a:effectLst/>
                        <a:latin typeface="+mn-lt"/>
                        <a:ea typeface="+mn-ea"/>
                        <a:cs typeface="+mn-cs"/>
                      </a:endParaRPr>
                    </a:p>
                    <a:p>
                      <a:pPr marL="171450" indent="-171450" fontAlgn="base">
                        <a:buFont typeface="Arial" panose="020B0604020202020204" pitchFamily="34" charset="0"/>
                        <a:buChar char="•"/>
                      </a:pPr>
                      <a:r>
                        <a:rPr lang="en-US" sz="1200" b="1" i="0" dirty="0">
                          <a:solidFill>
                            <a:schemeClr val="tx1"/>
                          </a:solidFill>
                          <a:effectLst/>
                          <a:latin typeface="+mn-lt"/>
                          <a:ea typeface="+mn-ea"/>
                          <a:cs typeface="+mn-cs"/>
                        </a:rPr>
                        <a:t>10 Years vs 2 Years bond spread</a:t>
                      </a:r>
                      <a:r>
                        <a:rPr lang="en-US" sz="1200" b="0" i="0" dirty="0">
                          <a:solidFill>
                            <a:schemeClr val="tx1"/>
                          </a:solidFill>
                          <a:effectLst/>
                          <a:latin typeface="+mn-lt"/>
                          <a:ea typeface="+mn-ea"/>
                          <a:cs typeface="+mn-cs"/>
                        </a:rPr>
                        <a:t> is </a:t>
                      </a:r>
                      <a:r>
                        <a:rPr lang="en-US" sz="1200" b="1" i="0" dirty="0">
                          <a:solidFill>
                            <a:schemeClr val="tx1"/>
                          </a:solidFill>
                          <a:effectLst/>
                          <a:latin typeface="+mn-lt"/>
                          <a:ea typeface="+mn-ea"/>
                          <a:cs typeface="+mn-cs"/>
                        </a:rPr>
                        <a:t>355.5 bp</a:t>
                      </a:r>
                      <a:r>
                        <a:rPr lang="en-US" sz="1200" b="0" i="0" dirty="0">
                          <a:solidFill>
                            <a:schemeClr val="tx1"/>
                          </a:solidFill>
                          <a:effectLst/>
                          <a:latin typeface="+mn-lt"/>
                          <a:ea typeface="+mn-ea"/>
                          <a:cs typeface="+mn-cs"/>
                        </a:rPr>
                        <a:t>.</a:t>
                      </a:r>
                    </a:p>
                    <a:p>
                      <a:endParaRPr lang="tr-TR" sz="1400" dirty="0"/>
                    </a:p>
                    <a:p>
                      <a:pPr marL="171450" indent="-171450">
                        <a:buFont typeface="Arial" panose="020B0604020202020204" pitchFamily="34" charset="0"/>
                        <a:buChar char="•"/>
                      </a:pPr>
                      <a:r>
                        <a:rPr lang="tr-TR" sz="1200" dirty="0" err="1"/>
                        <a:t>Short</a:t>
                      </a:r>
                      <a:r>
                        <a:rPr lang="tr-TR" sz="1200" dirty="0"/>
                        <a:t> </a:t>
                      </a:r>
                      <a:r>
                        <a:rPr lang="tr-TR" sz="1200" baseline="0" dirty="0" err="1"/>
                        <a:t>term</a:t>
                      </a:r>
                      <a:r>
                        <a:rPr lang="tr-TR" sz="1200" baseline="0" dirty="0"/>
                        <a:t> </a:t>
                      </a:r>
                      <a:r>
                        <a:rPr lang="tr-TR" sz="1200" baseline="0" dirty="0" err="1"/>
                        <a:t>commercial</a:t>
                      </a:r>
                      <a:r>
                        <a:rPr lang="tr-TR" sz="1200" baseline="0" dirty="0"/>
                        <a:t> </a:t>
                      </a:r>
                      <a:r>
                        <a:rPr lang="tr-TR" sz="1200" baseline="0" dirty="0" err="1"/>
                        <a:t>credit</a:t>
                      </a:r>
                      <a:r>
                        <a:rPr lang="tr-TR" sz="1200" baseline="0" dirty="0"/>
                        <a:t> rate </a:t>
                      </a:r>
                      <a:r>
                        <a:rPr lang="tr-TR" sz="1200" baseline="0" dirty="0" err="1"/>
                        <a:t>will</a:t>
                      </a:r>
                      <a:r>
                        <a:rPr lang="tr-TR" sz="1200" baseline="0" dirty="0"/>
                        <a:t> be </a:t>
                      </a:r>
                      <a:r>
                        <a:rPr lang="tr-TR" sz="1200" baseline="0" dirty="0" err="1"/>
                        <a:t>averaged</a:t>
                      </a:r>
                      <a:r>
                        <a:rPr lang="tr-TR" sz="1200" baseline="0" dirty="0"/>
                        <a:t> %8.5 </a:t>
                      </a:r>
                    </a:p>
                    <a:p>
                      <a:pPr marL="171450" indent="-171450">
                        <a:buFont typeface="Arial" panose="020B0604020202020204" pitchFamily="34" charset="0"/>
                        <a:buChar char="•"/>
                      </a:pPr>
                      <a:endParaRPr lang="tr-TR" sz="1200" baseline="0" dirty="0"/>
                    </a:p>
                    <a:p>
                      <a:pPr marL="171450" indent="-171450">
                        <a:buFont typeface="Arial" panose="020B0604020202020204" pitchFamily="34" charset="0"/>
                        <a:buChar char="•"/>
                      </a:pPr>
                      <a:r>
                        <a:rPr lang="tr-TR" sz="1200" baseline="0" dirty="0" err="1"/>
                        <a:t>For</a:t>
                      </a:r>
                      <a:r>
                        <a:rPr lang="tr-TR" sz="1200" baseline="0" dirty="0"/>
                        <a:t> </a:t>
                      </a:r>
                      <a:r>
                        <a:rPr lang="tr-TR" sz="1200" baseline="0" dirty="0" err="1"/>
                        <a:t>long</a:t>
                      </a:r>
                      <a:r>
                        <a:rPr lang="tr-TR" sz="1200" baseline="0" dirty="0"/>
                        <a:t> </a:t>
                      </a:r>
                      <a:r>
                        <a:rPr lang="tr-TR" sz="1200" baseline="0" dirty="0" err="1"/>
                        <a:t>term</a:t>
                      </a:r>
                      <a:r>
                        <a:rPr lang="tr-TR" sz="1200" baseline="0" dirty="0"/>
                        <a:t> </a:t>
                      </a:r>
                      <a:r>
                        <a:rPr lang="tr-TR" sz="1200" baseline="0" dirty="0" err="1"/>
                        <a:t>loan</a:t>
                      </a:r>
                      <a:r>
                        <a:rPr lang="tr-TR" sz="1200" baseline="0" dirty="0"/>
                        <a:t>, </a:t>
                      </a:r>
                      <a:r>
                        <a:rPr lang="tr-TR" sz="1200" baseline="0" dirty="0" err="1"/>
                        <a:t>we</a:t>
                      </a:r>
                      <a:r>
                        <a:rPr lang="tr-TR" sz="1200" baseline="0" dirty="0"/>
                        <a:t> can </a:t>
                      </a:r>
                      <a:r>
                        <a:rPr lang="tr-TR" sz="1200" baseline="0" dirty="0" err="1"/>
                        <a:t>basically</a:t>
                      </a:r>
                      <a:r>
                        <a:rPr lang="tr-TR" sz="1200" baseline="0" dirty="0"/>
                        <a:t> </a:t>
                      </a:r>
                      <a:r>
                        <a:rPr lang="tr-TR" sz="1200" baseline="0" dirty="0" err="1"/>
                        <a:t>add</a:t>
                      </a:r>
                      <a:r>
                        <a:rPr lang="tr-TR" sz="1200" baseline="0" dirty="0"/>
                        <a:t> </a:t>
                      </a:r>
                      <a:r>
                        <a:rPr lang="tr-TR" sz="1200" baseline="0" dirty="0" err="1"/>
                        <a:t>the</a:t>
                      </a:r>
                      <a:r>
                        <a:rPr lang="tr-TR" sz="1200" baseline="0" dirty="0"/>
                        <a:t> spread of </a:t>
                      </a:r>
                      <a:r>
                        <a:rPr lang="tr-TR" sz="1200" baseline="0" dirty="0" err="1"/>
                        <a:t>the</a:t>
                      </a:r>
                      <a:r>
                        <a:rPr lang="tr-TR" sz="1200" baseline="0" dirty="0"/>
                        <a:t> </a:t>
                      </a:r>
                      <a:r>
                        <a:rPr lang="tr-TR" sz="1200" baseline="0" dirty="0" err="1"/>
                        <a:t>yield</a:t>
                      </a:r>
                      <a:r>
                        <a:rPr lang="tr-TR" sz="1200" baseline="0" dirty="0"/>
                        <a:t> </a:t>
                      </a:r>
                      <a:r>
                        <a:rPr lang="tr-TR" sz="1200" baseline="0" dirty="0" err="1"/>
                        <a:t>curve</a:t>
                      </a:r>
                      <a:endParaRPr lang="tr-TR" sz="120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pic>
        <p:nvPicPr>
          <p:cNvPr id="21" name="Picture 20">
            <a:extLst>
              <a:ext uri="{FF2B5EF4-FFF2-40B4-BE49-F238E27FC236}">
                <a16:creationId xmlns:a16="http://schemas.microsoft.com/office/drawing/2014/main" id="{4FA3D7F3-01FB-45B3-B31A-89431DFBF09D}"/>
              </a:ext>
            </a:extLst>
          </p:cNvPr>
          <p:cNvPicPr>
            <a:picLocks noChangeAspect="1"/>
          </p:cNvPicPr>
          <p:nvPr/>
        </p:nvPicPr>
        <p:blipFill>
          <a:blip r:embed="rId3"/>
          <a:stretch>
            <a:fillRect/>
          </a:stretch>
        </p:blipFill>
        <p:spPr>
          <a:xfrm>
            <a:off x="174997" y="1273419"/>
            <a:ext cx="8925318" cy="1103472"/>
          </a:xfrm>
          <a:prstGeom prst="rect">
            <a:avLst/>
          </a:prstGeom>
        </p:spPr>
      </p:pic>
      <p:pic>
        <p:nvPicPr>
          <p:cNvPr id="22" name="Picture 21">
            <a:extLst>
              <a:ext uri="{FF2B5EF4-FFF2-40B4-BE49-F238E27FC236}">
                <a16:creationId xmlns:a16="http://schemas.microsoft.com/office/drawing/2014/main" id="{784BDA09-5554-455E-96E5-41B0CD4872FA}"/>
              </a:ext>
            </a:extLst>
          </p:cNvPr>
          <p:cNvPicPr>
            <a:picLocks noChangeAspect="1"/>
          </p:cNvPicPr>
          <p:nvPr/>
        </p:nvPicPr>
        <p:blipFill>
          <a:blip r:embed="rId4"/>
          <a:stretch>
            <a:fillRect/>
          </a:stretch>
        </p:blipFill>
        <p:spPr>
          <a:xfrm>
            <a:off x="181610" y="2249114"/>
            <a:ext cx="8925318" cy="512108"/>
          </a:xfrm>
          <a:prstGeom prst="rect">
            <a:avLst/>
          </a:prstGeom>
        </p:spPr>
      </p:pic>
      <p:pic>
        <p:nvPicPr>
          <p:cNvPr id="23" name="Picture 22">
            <a:extLst>
              <a:ext uri="{FF2B5EF4-FFF2-40B4-BE49-F238E27FC236}">
                <a16:creationId xmlns:a16="http://schemas.microsoft.com/office/drawing/2014/main" id="{C4DCBECB-0DE9-4A7E-AA44-E784DED87E9B}"/>
              </a:ext>
            </a:extLst>
          </p:cNvPr>
          <p:cNvPicPr>
            <a:picLocks noChangeAspect="1"/>
          </p:cNvPicPr>
          <p:nvPr/>
        </p:nvPicPr>
        <p:blipFill>
          <a:blip r:embed="rId5"/>
          <a:stretch>
            <a:fillRect/>
          </a:stretch>
        </p:blipFill>
        <p:spPr>
          <a:xfrm>
            <a:off x="181610" y="2647652"/>
            <a:ext cx="8925318" cy="627942"/>
          </a:xfrm>
          <a:prstGeom prst="rect">
            <a:avLst/>
          </a:prstGeom>
        </p:spPr>
      </p:pic>
      <p:pic>
        <p:nvPicPr>
          <p:cNvPr id="26" name="Picture 25">
            <a:extLst>
              <a:ext uri="{FF2B5EF4-FFF2-40B4-BE49-F238E27FC236}">
                <a16:creationId xmlns:a16="http://schemas.microsoft.com/office/drawing/2014/main" id="{8E32FA7C-73B7-463C-84A3-A1582797EA3E}"/>
              </a:ext>
            </a:extLst>
          </p:cNvPr>
          <p:cNvPicPr>
            <a:picLocks noChangeAspect="1"/>
          </p:cNvPicPr>
          <p:nvPr/>
        </p:nvPicPr>
        <p:blipFill>
          <a:blip r:embed="rId6"/>
          <a:stretch>
            <a:fillRect/>
          </a:stretch>
        </p:blipFill>
        <p:spPr>
          <a:xfrm>
            <a:off x="180424" y="3145215"/>
            <a:ext cx="8925318" cy="999831"/>
          </a:xfrm>
          <a:prstGeom prst="rect">
            <a:avLst/>
          </a:prstGeom>
        </p:spPr>
      </p:pic>
      <p:pic>
        <p:nvPicPr>
          <p:cNvPr id="42" name="Picture 41">
            <a:extLst>
              <a:ext uri="{FF2B5EF4-FFF2-40B4-BE49-F238E27FC236}">
                <a16:creationId xmlns:a16="http://schemas.microsoft.com/office/drawing/2014/main" id="{0D983B7F-448A-46C0-901B-36E414700C2C}"/>
              </a:ext>
            </a:extLst>
          </p:cNvPr>
          <p:cNvPicPr>
            <a:picLocks noChangeAspect="1"/>
          </p:cNvPicPr>
          <p:nvPr/>
        </p:nvPicPr>
        <p:blipFill>
          <a:blip r:embed="rId7"/>
          <a:stretch>
            <a:fillRect/>
          </a:stretch>
        </p:blipFill>
        <p:spPr>
          <a:xfrm>
            <a:off x="180424" y="4025064"/>
            <a:ext cx="8925318" cy="1560711"/>
          </a:xfrm>
          <a:prstGeom prst="rect">
            <a:avLst/>
          </a:prstGeom>
        </p:spPr>
      </p:pic>
      <p:pic>
        <p:nvPicPr>
          <p:cNvPr id="44" name="Picture 43">
            <a:extLst>
              <a:ext uri="{FF2B5EF4-FFF2-40B4-BE49-F238E27FC236}">
                <a16:creationId xmlns:a16="http://schemas.microsoft.com/office/drawing/2014/main" id="{FAF79284-0705-454B-A878-CCC672324651}"/>
              </a:ext>
            </a:extLst>
          </p:cNvPr>
          <p:cNvPicPr>
            <a:picLocks noChangeAspect="1"/>
          </p:cNvPicPr>
          <p:nvPr/>
        </p:nvPicPr>
        <p:blipFill>
          <a:blip r:embed="rId8"/>
          <a:stretch>
            <a:fillRect/>
          </a:stretch>
        </p:blipFill>
        <p:spPr>
          <a:xfrm>
            <a:off x="200464" y="5555725"/>
            <a:ext cx="8955800" cy="506012"/>
          </a:xfrm>
          <a:prstGeom prst="rect">
            <a:avLst/>
          </a:prstGeom>
        </p:spPr>
      </p:pic>
      <p:cxnSp>
        <p:nvCxnSpPr>
          <p:cNvPr id="47" name="Straight Connector 46">
            <a:extLst>
              <a:ext uri="{FF2B5EF4-FFF2-40B4-BE49-F238E27FC236}">
                <a16:creationId xmlns:a16="http://schemas.microsoft.com/office/drawing/2014/main" id="{D4E0AAC7-DA4D-4CCF-A5FA-60BFF1FB273E}"/>
              </a:ext>
            </a:extLst>
          </p:cNvPr>
          <p:cNvCxnSpPr>
            <a:cxnSpLocks/>
          </p:cNvCxnSpPr>
          <p:nvPr/>
        </p:nvCxnSpPr>
        <p:spPr>
          <a:xfrm>
            <a:off x="587375" y="6391270"/>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8" name="Group 47">
            <a:extLst>
              <a:ext uri="{FF2B5EF4-FFF2-40B4-BE49-F238E27FC236}">
                <a16:creationId xmlns:a16="http://schemas.microsoft.com/office/drawing/2014/main" id="{A0A53B5B-AAD7-415E-A900-10125B468210}"/>
              </a:ext>
            </a:extLst>
          </p:cNvPr>
          <p:cNvGrpSpPr/>
          <p:nvPr/>
        </p:nvGrpSpPr>
        <p:grpSpPr>
          <a:xfrm>
            <a:off x="7623167" y="6266617"/>
            <a:ext cx="1224000" cy="496004"/>
            <a:chOff x="1355317" y="6095931"/>
            <a:chExt cx="1224000" cy="496004"/>
          </a:xfrm>
        </p:grpSpPr>
        <p:sp>
          <p:nvSpPr>
            <p:cNvPr id="49" name="Rectangle 48">
              <a:extLst>
                <a:ext uri="{FF2B5EF4-FFF2-40B4-BE49-F238E27FC236}">
                  <a16:creationId xmlns:a16="http://schemas.microsoft.com/office/drawing/2014/main" id="{C7E37671-F1B3-4E2B-8B1D-A18F8C9E092B}"/>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50" name="Oval 49">
              <a:extLst>
                <a:ext uri="{FF2B5EF4-FFF2-40B4-BE49-F238E27FC236}">
                  <a16:creationId xmlns:a16="http://schemas.microsoft.com/office/drawing/2014/main" id="{C19EE08C-32E0-47F4-880C-FEB6839A0F9F}"/>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1" name="Group 50">
            <a:extLst>
              <a:ext uri="{FF2B5EF4-FFF2-40B4-BE49-F238E27FC236}">
                <a16:creationId xmlns:a16="http://schemas.microsoft.com/office/drawing/2014/main" id="{7E7BB2CB-5DB7-4550-AA80-9352CC50760E}"/>
              </a:ext>
            </a:extLst>
          </p:cNvPr>
          <p:cNvGrpSpPr/>
          <p:nvPr/>
        </p:nvGrpSpPr>
        <p:grpSpPr>
          <a:xfrm>
            <a:off x="3496102" y="6265455"/>
            <a:ext cx="1224000" cy="496004"/>
            <a:chOff x="4098256" y="6095931"/>
            <a:chExt cx="1224000" cy="496004"/>
          </a:xfrm>
        </p:grpSpPr>
        <p:sp>
          <p:nvSpPr>
            <p:cNvPr id="52" name="Rectangle 51">
              <a:extLst>
                <a:ext uri="{FF2B5EF4-FFF2-40B4-BE49-F238E27FC236}">
                  <a16:creationId xmlns:a16="http://schemas.microsoft.com/office/drawing/2014/main" id="{8F15BCF6-4733-44A3-97B2-8F13300E83A8}"/>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9F9FB9E1-305C-4812-83A8-D88D90D7D024}"/>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4" name="Group 53">
            <a:extLst>
              <a:ext uri="{FF2B5EF4-FFF2-40B4-BE49-F238E27FC236}">
                <a16:creationId xmlns:a16="http://schemas.microsoft.com/office/drawing/2014/main" id="{F5358A04-E762-43B7-8025-C2D2322DCDFE}"/>
              </a:ext>
            </a:extLst>
          </p:cNvPr>
          <p:cNvGrpSpPr/>
          <p:nvPr/>
        </p:nvGrpSpPr>
        <p:grpSpPr>
          <a:xfrm>
            <a:off x="9574175" y="6266617"/>
            <a:ext cx="1224000" cy="496004"/>
            <a:chOff x="4098256" y="6095931"/>
            <a:chExt cx="1224000" cy="496004"/>
          </a:xfrm>
        </p:grpSpPr>
        <p:sp>
          <p:nvSpPr>
            <p:cNvPr id="55" name="Rectangle 54">
              <a:extLst>
                <a:ext uri="{FF2B5EF4-FFF2-40B4-BE49-F238E27FC236}">
                  <a16:creationId xmlns:a16="http://schemas.microsoft.com/office/drawing/2014/main" id="{FAF81686-CBD4-4BB9-9A87-0BA7E27E221B}"/>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B7C13DFC-E3DB-4BFA-A9A5-00E378343211}"/>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7" name="Group 56">
            <a:extLst>
              <a:ext uri="{FF2B5EF4-FFF2-40B4-BE49-F238E27FC236}">
                <a16:creationId xmlns:a16="http://schemas.microsoft.com/office/drawing/2014/main" id="{4DA32E40-DF93-4DAC-A6BC-6F6A6C9F6BC3}"/>
              </a:ext>
            </a:extLst>
          </p:cNvPr>
          <p:cNvGrpSpPr/>
          <p:nvPr/>
        </p:nvGrpSpPr>
        <p:grpSpPr>
          <a:xfrm>
            <a:off x="1718496" y="6252519"/>
            <a:ext cx="1224000" cy="496004"/>
            <a:chOff x="6824912" y="6095931"/>
            <a:chExt cx="1224000" cy="496004"/>
          </a:xfrm>
        </p:grpSpPr>
        <p:sp>
          <p:nvSpPr>
            <p:cNvPr id="58" name="Rectangle 57">
              <a:extLst>
                <a:ext uri="{FF2B5EF4-FFF2-40B4-BE49-F238E27FC236}">
                  <a16:creationId xmlns:a16="http://schemas.microsoft.com/office/drawing/2014/main" id="{98F25357-A662-42F1-AF0A-A24B31885342}"/>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B79881E4-1CE1-4E81-931B-D88B6E760C8F}"/>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60" name="Group 59">
            <a:extLst>
              <a:ext uri="{FF2B5EF4-FFF2-40B4-BE49-F238E27FC236}">
                <a16:creationId xmlns:a16="http://schemas.microsoft.com/office/drawing/2014/main" id="{0C8E345D-1973-4FBB-82E1-5F0AE7CFF580}"/>
              </a:ext>
            </a:extLst>
          </p:cNvPr>
          <p:cNvGrpSpPr/>
          <p:nvPr/>
        </p:nvGrpSpPr>
        <p:grpSpPr>
          <a:xfrm>
            <a:off x="5594922" y="6278493"/>
            <a:ext cx="1224000" cy="496004"/>
            <a:chOff x="9576193" y="6095931"/>
            <a:chExt cx="1224000" cy="496004"/>
          </a:xfrm>
        </p:grpSpPr>
        <p:sp>
          <p:nvSpPr>
            <p:cNvPr id="61" name="Rectangle 60">
              <a:extLst>
                <a:ext uri="{FF2B5EF4-FFF2-40B4-BE49-F238E27FC236}">
                  <a16:creationId xmlns:a16="http://schemas.microsoft.com/office/drawing/2014/main" id="{27267EB0-E797-4DD1-B4A3-5CC7FA61AA1F}"/>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2" name="Oval 61">
              <a:extLst>
                <a:ext uri="{FF2B5EF4-FFF2-40B4-BE49-F238E27FC236}">
                  <a16:creationId xmlns:a16="http://schemas.microsoft.com/office/drawing/2014/main" id="{CFCADCF0-E599-4216-9162-6773150A5298}"/>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3678365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EBDBCA5-8F29-4F82-977E-6EF1E32D08A1}"/>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Balance</a:t>
            </a:r>
            <a:r>
              <a:rPr lang="tr-TR" altLang="zh-CN" sz="1200" b="1" dirty="0">
                <a:solidFill>
                  <a:schemeClr val="bg1"/>
                </a:solidFill>
              </a:rPr>
              <a:t> </a:t>
            </a:r>
            <a:r>
              <a:rPr lang="tr-TR" altLang="zh-CN" sz="1200" b="1" dirty="0" err="1">
                <a:solidFill>
                  <a:schemeClr val="bg1"/>
                </a:solidFill>
              </a:rPr>
              <a:t>Sheet</a:t>
            </a:r>
            <a:r>
              <a:rPr lang="tr-TR" altLang="zh-CN" sz="1200" b="1" dirty="0">
                <a:solidFill>
                  <a:schemeClr val="bg1"/>
                </a:solidFill>
              </a:rPr>
              <a:t> </a:t>
            </a:r>
            <a:r>
              <a:rPr lang="tr-TR" altLang="zh-CN" sz="1200" b="1" dirty="0" err="1">
                <a:solidFill>
                  <a:schemeClr val="bg1"/>
                </a:solidFill>
              </a:rPr>
              <a:t>Forecast</a:t>
            </a:r>
            <a:endParaRPr lang="en-US" altLang="zh-CN" sz="1200" b="1" dirty="0">
              <a:solidFill>
                <a:schemeClr val="bg1"/>
              </a:solidFill>
            </a:endParaRPr>
          </a:p>
        </p:txBody>
      </p:sp>
      <p:graphicFrame>
        <p:nvGraphicFramePr>
          <p:cNvPr id="43" name="Group 108">
            <a:extLst>
              <a:ext uri="{FF2B5EF4-FFF2-40B4-BE49-F238E27FC236}">
                <a16:creationId xmlns:a16="http://schemas.microsoft.com/office/drawing/2014/main" id="{372C8F2D-6F91-4D95-B802-2A767292B567}"/>
              </a:ext>
            </a:extLst>
          </p:cNvPr>
          <p:cNvGraphicFramePr>
            <a:graphicFrameLocks noGrp="1"/>
          </p:cNvGraphicFramePr>
          <p:nvPr>
            <p:extLst>
              <p:ext uri="{D42A27DB-BD31-4B8C-83A1-F6EECF244321}">
                <p14:modId xmlns:p14="http://schemas.microsoft.com/office/powerpoint/2010/main" val="1384399988"/>
              </p:ext>
            </p:extLst>
          </p:nvPr>
        </p:nvGraphicFramePr>
        <p:xfrm>
          <a:off x="9331285" y="1449817"/>
          <a:ext cx="2006229" cy="1487424"/>
        </p:xfrm>
        <a:graphic>
          <a:graphicData uri="http://schemas.openxmlformats.org/drawingml/2006/table">
            <a:tbl>
              <a:tblPr/>
              <a:tblGrid>
                <a:gridCol w="2006229">
                  <a:extLst>
                    <a:ext uri="{9D8B030D-6E8A-4147-A177-3AD203B41FA5}">
                      <a16:colId xmlns:a16="http://schemas.microsoft.com/office/drawing/2014/main" val="20000"/>
                    </a:ext>
                  </a:extLst>
                </a:gridCol>
              </a:tblGrid>
              <a:tr h="887525">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endParaRPr lang="tr-TR" sz="1300" dirty="0"/>
                    </a:p>
                    <a:p>
                      <a:pPr marL="171450" indent="-171450">
                        <a:buFont typeface="Arial" panose="020B0604020202020204" pitchFamily="34" charset="0"/>
                        <a:buChar char="•"/>
                      </a:pPr>
                      <a:r>
                        <a:rPr lang="tr-TR" sz="1200" dirty="0" err="1"/>
                        <a:t>Non</a:t>
                      </a:r>
                      <a:r>
                        <a:rPr lang="tr-TR" sz="1200" dirty="0"/>
                        <a:t> </a:t>
                      </a:r>
                      <a:r>
                        <a:rPr lang="tr-TR" sz="1200" dirty="0" err="1"/>
                        <a:t>forecastable</a:t>
                      </a:r>
                      <a:r>
                        <a:rPr lang="tr-TR" sz="1200" dirty="0"/>
                        <a:t> </a:t>
                      </a:r>
                      <a:r>
                        <a:rPr lang="tr-TR" sz="1200" dirty="0" err="1"/>
                        <a:t>items</a:t>
                      </a:r>
                      <a:r>
                        <a:rPr lang="tr-TR" sz="1200" dirty="0"/>
                        <a:t> </a:t>
                      </a:r>
                      <a:r>
                        <a:rPr lang="tr-TR" sz="1200" dirty="0" err="1"/>
                        <a:t>will</a:t>
                      </a:r>
                      <a:r>
                        <a:rPr lang="tr-TR" sz="1200" dirty="0"/>
                        <a:t> </a:t>
                      </a:r>
                      <a:r>
                        <a:rPr lang="tr-TR" sz="1200" dirty="0" err="1"/>
                        <a:t>stay</a:t>
                      </a:r>
                      <a:r>
                        <a:rPr lang="tr-TR" sz="1200" dirty="0"/>
                        <a:t> </a:t>
                      </a:r>
                      <a:r>
                        <a:rPr lang="tr-TR" sz="1200" dirty="0" err="1"/>
                        <a:t>the</a:t>
                      </a:r>
                      <a:r>
                        <a:rPr lang="tr-TR" sz="1200" dirty="0"/>
                        <a:t> </a:t>
                      </a:r>
                      <a:r>
                        <a:rPr lang="tr-TR" sz="1200" dirty="0" err="1"/>
                        <a:t>same</a:t>
                      </a:r>
                      <a:endParaRPr lang="tr-TR"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2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2459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graphicFrame>
        <p:nvGraphicFramePr>
          <p:cNvPr id="4" name="Table 3">
            <a:extLst>
              <a:ext uri="{FF2B5EF4-FFF2-40B4-BE49-F238E27FC236}">
                <a16:creationId xmlns:a16="http://schemas.microsoft.com/office/drawing/2014/main" id="{CCF45F5F-7335-4D23-9BB5-9A1D1EBAFB52}"/>
              </a:ext>
            </a:extLst>
          </p:cNvPr>
          <p:cNvGraphicFramePr>
            <a:graphicFrameLocks noGrp="1"/>
          </p:cNvGraphicFramePr>
          <p:nvPr>
            <p:extLst>
              <p:ext uri="{D42A27DB-BD31-4B8C-83A1-F6EECF244321}">
                <p14:modId xmlns:p14="http://schemas.microsoft.com/office/powerpoint/2010/main" val="3373317488"/>
              </p:ext>
            </p:extLst>
          </p:nvPr>
        </p:nvGraphicFramePr>
        <p:xfrm>
          <a:off x="395360" y="1332331"/>
          <a:ext cx="8635517" cy="4715975"/>
        </p:xfrm>
        <a:graphic>
          <a:graphicData uri="http://schemas.openxmlformats.org/drawingml/2006/table">
            <a:tbl>
              <a:tblPr>
                <a:tableStyleId>{5C22544A-7EE6-4342-B048-85BDC9FD1C3A}</a:tableStyleId>
              </a:tblPr>
              <a:tblGrid>
                <a:gridCol w="614929">
                  <a:extLst>
                    <a:ext uri="{9D8B030D-6E8A-4147-A177-3AD203B41FA5}">
                      <a16:colId xmlns:a16="http://schemas.microsoft.com/office/drawing/2014/main" val="1807658173"/>
                    </a:ext>
                  </a:extLst>
                </a:gridCol>
                <a:gridCol w="624690">
                  <a:extLst>
                    <a:ext uri="{9D8B030D-6E8A-4147-A177-3AD203B41FA5}">
                      <a16:colId xmlns:a16="http://schemas.microsoft.com/office/drawing/2014/main" val="1242711915"/>
                    </a:ext>
                  </a:extLst>
                </a:gridCol>
                <a:gridCol w="586094">
                  <a:extLst>
                    <a:ext uri="{9D8B030D-6E8A-4147-A177-3AD203B41FA5}">
                      <a16:colId xmlns:a16="http://schemas.microsoft.com/office/drawing/2014/main" val="912566297"/>
                    </a:ext>
                  </a:extLst>
                </a:gridCol>
                <a:gridCol w="38595">
                  <a:extLst>
                    <a:ext uri="{9D8B030D-6E8A-4147-A177-3AD203B41FA5}">
                      <a16:colId xmlns:a16="http://schemas.microsoft.com/office/drawing/2014/main" val="2765514787"/>
                    </a:ext>
                  </a:extLst>
                </a:gridCol>
                <a:gridCol w="189286">
                  <a:extLst>
                    <a:ext uri="{9D8B030D-6E8A-4147-A177-3AD203B41FA5}">
                      <a16:colId xmlns:a16="http://schemas.microsoft.com/office/drawing/2014/main" val="4232441062"/>
                    </a:ext>
                  </a:extLst>
                </a:gridCol>
                <a:gridCol w="1075290">
                  <a:extLst>
                    <a:ext uri="{9D8B030D-6E8A-4147-A177-3AD203B41FA5}">
                      <a16:colId xmlns:a16="http://schemas.microsoft.com/office/drawing/2014/main" val="1963464862"/>
                    </a:ext>
                  </a:extLst>
                </a:gridCol>
                <a:gridCol w="1087939">
                  <a:extLst>
                    <a:ext uri="{9D8B030D-6E8A-4147-A177-3AD203B41FA5}">
                      <a16:colId xmlns:a16="http://schemas.microsoft.com/office/drawing/2014/main" val="670023903"/>
                    </a:ext>
                  </a:extLst>
                </a:gridCol>
                <a:gridCol w="898184">
                  <a:extLst>
                    <a:ext uri="{9D8B030D-6E8A-4147-A177-3AD203B41FA5}">
                      <a16:colId xmlns:a16="http://schemas.microsoft.com/office/drawing/2014/main" val="2872095127"/>
                    </a:ext>
                  </a:extLst>
                </a:gridCol>
                <a:gridCol w="872883">
                  <a:extLst>
                    <a:ext uri="{9D8B030D-6E8A-4147-A177-3AD203B41FA5}">
                      <a16:colId xmlns:a16="http://schemas.microsoft.com/office/drawing/2014/main" val="1028602966"/>
                    </a:ext>
                  </a:extLst>
                </a:gridCol>
                <a:gridCol w="870686">
                  <a:extLst>
                    <a:ext uri="{9D8B030D-6E8A-4147-A177-3AD203B41FA5}">
                      <a16:colId xmlns:a16="http://schemas.microsoft.com/office/drawing/2014/main" val="2169210751"/>
                    </a:ext>
                  </a:extLst>
                </a:gridCol>
                <a:gridCol w="888017">
                  <a:extLst>
                    <a:ext uri="{9D8B030D-6E8A-4147-A177-3AD203B41FA5}">
                      <a16:colId xmlns:a16="http://schemas.microsoft.com/office/drawing/2014/main" val="1902363459"/>
                    </a:ext>
                  </a:extLst>
                </a:gridCol>
                <a:gridCol w="888924">
                  <a:extLst>
                    <a:ext uri="{9D8B030D-6E8A-4147-A177-3AD203B41FA5}">
                      <a16:colId xmlns:a16="http://schemas.microsoft.com/office/drawing/2014/main" val="1379570122"/>
                    </a:ext>
                  </a:extLst>
                </a:gridCol>
              </a:tblGrid>
              <a:tr h="145480">
                <a:tc gridSpan="4">
                  <a:txBody>
                    <a:bodyPr/>
                    <a:lstStyle/>
                    <a:p>
                      <a:pPr algn="l" fontAlgn="b"/>
                      <a:r>
                        <a:rPr lang="en-US" sz="800" b="1" u="none" strike="noStrike" dirty="0">
                          <a:effectLst/>
                        </a:rPr>
                        <a:t>BALANCE SHEET - TL '000</a:t>
                      </a:r>
                      <a:endParaRPr lang="en-US" sz="800" b="1" i="0" u="none" strike="noStrike" dirty="0">
                        <a:solidFill>
                          <a:srgbClr val="000000"/>
                        </a:solidFill>
                        <a:effectLst/>
                        <a:latin typeface="Times New Roman" panose="02020603050405020304" pitchFamily="18"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1" i="0" u="none" strike="noStrike" dirty="0">
                        <a:solidFill>
                          <a:srgbClr val="000000"/>
                        </a:solidFill>
                        <a:effectLst/>
                        <a:latin typeface="Times New Roman" panose="02020603050405020304" pitchFamily="18" charset="0"/>
                      </a:endParaRPr>
                    </a:p>
                  </a:txBody>
                  <a:tcPr marL="0" marR="0" marT="0" marB="0" anchor="b"/>
                </a:tc>
                <a:tc>
                  <a:txBody>
                    <a:bodyPr/>
                    <a:lstStyle/>
                    <a:p>
                      <a:pPr algn="ctr" fontAlgn="b"/>
                      <a:r>
                        <a:rPr lang="en-US" sz="800" u="none" strike="noStrike">
                          <a:effectLst/>
                        </a:rPr>
                        <a:t> </a:t>
                      </a:r>
                      <a:endParaRPr lang="en-US" sz="80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800" b="1" u="none" strike="noStrike" dirty="0">
                          <a:effectLst/>
                        </a:rPr>
                        <a:t>2019</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20000"/>
                        <a:lumOff val="80000"/>
                      </a:schemeClr>
                    </a:solidFill>
                  </a:tcPr>
                </a:tc>
                <a:tc>
                  <a:txBody>
                    <a:bodyPr/>
                    <a:lstStyle/>
                    <a:p>
                      <a:pPr algn="r" fontAlgn="b"/>
                      <a:r>
                        <a:rPr lang="en-US" sz="800" b="1" u="none" strike="noStrike" dirty="0">
                          <a:effectLst/>
                        </a:rPr>
                        <a:t>2020</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2021</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2022</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2023</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2024</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2025</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extLst>
                  <a:ext uri="{0D108BD9-81ED-4DB2-BD59-A6C34878D82A}">
                    <a16:rowId xmlns:a16="http://schemas.microsoft.com/office/drawing/2014/main" val="347285713"/>
                  </a:ext>
                </a:extLst>
              </a:tr>
              <a:tr h="157604">
                <a:tc>
                  <a:txBody>
                    <a:bodyPr/>
                    <a:lstStyle/>
                    <a:p>
                      <a:pPr algn="r" fontAlgn="b"/>
                      <a:r>
                        <a:rPr lang="en-US" sz="800" u="none" strike="noStrike" dirty="0">
                          <a:effectLst/>
                        </a:rPr>
                        <a:t> </a:t>
                      </a:r>
                      <a:endParaRPr lang="en-US" sz="80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800" u="none" strike="noStrike">
                          <a:effectLst/>
                        </a:rPr>
                        <a:t> </a:t>
                      </a:r>
                      <a:endParaRPr lang="en-US" sz="800" b="1" i="0" u="none" strike="noStrike">
                        <a:solidFill>
                          <a:srgbClr val="000000"/>
                        </a:solidFill>
                        <a:effectLst/>
                        <a:latin typeface="Times New Roman" panose="02020603050405020304" pitchFamily="18" charset="0"/>
                      </a:endParaRPr>
                    </a:p>
                  </a:txBody>
                  <a:tcPr marL="0" marR="0" marT="0" marB="0" anchor="b"/>
                </a:tc>
                <a:tc gridSpan="2">
                  <a:txBody>
                    <a:bodyPr/>
                    <a:lstStyle/>
                    <a:p>
                      <a:pPr algn="r" fontAlgn="b"/>
                      <a:r>
                        <a:rPr lang="en-US" sz="800" u="none" strike="noStrike">
                          <a:effectLst/>
                        </a:rPr>
                        <a:t> </a:t>
                      </a:r>
                      <a:endParaRPr lang="en-US" sz="800" b="1" i="0" u="none" strike="noStrike">
                        <a:solidFill>
                          <a:srgbClr val="000000"/>
                        </a:solidFill>
                        <a:effectLst/>
                        <a:latin typeface="Times New Roman" panose="02020603050405020304" pitchFamily="18" charset="0"/>
                      </a:endParaRPr>
                    </a:p>
                  </a:txBody>
                  <a:tcPr marL="0" marR="0" marT="0" marB="0" anchor="b"/>
                </a:tc>
                <a:tc hMerge="1">
                  <a:txBody>
                    <a:bodyPr/>
                    <a:lstStyle/>
                    <a:p>
                      <a:pPr algn="r" fontAlgn="b"/>
                      <a:endParaRPr lang="en-US" sz="70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800" u="none" strike="noStrike">
                          <a:effectLst/>
                        </a:rPr>
                        <a:t> </a:t>
                      </a:r>
                      <a:endParaRPr lang="en-US" sz="80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800" b="1" u="none" strike="noStrike" dirty="0">
                          <a:effectLst/>
                        </a:rPr>
                        <a:t>Historical</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20000"/>
                        <a:lumOff val="80000"/>
                      </a:schemeClr>
                    </a:solidFill>
                  </a:tcPr>
                </a:tc>
                <a:tc>
                  <a:txBody>
                    <a:bodyPr/>
                    <a:lstStyle/>
                    <a:p>
                      <a:pPr algn="r" fontAlgn="b"/>
                      <a:r>
                        <a:rPr lang="en-US" sz="800" b="1" u="none" strike="noStrike">
                          <a:effectLst/>
                        </a:rPr>
                        <a:t>Projected</a:t>
                      </a:r>
                      <a:endParaRPr lang="en-US" sz="800" b="1" i="0" u="none" strike="noStrike">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Projected</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Projected</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Projected</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Projected</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tc>
                  <a:txBody>
                    <a:bodyPr/>
                    <a:lstStyle/>
                    <a:p>
                      <a:pPr algn="r" fontAlgn="b"/>
                      <a:r>
                        <a:rPr lang="en-US" sz="800" b="1" u="none" strike="noStrike" dirty="0">
                          <a:effectLst/>
                        </a:rPr>
                        <a:t>Projected</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2">
                        <a:lumMod val="60000"/>
                        <a:lumOff val="40000"/>
                      </a:schemeClr>
                    </a:solidFill>
                  </a:tcPr>
                </a:tc>
                <a:extLst>
                  <a:ext uri="{0D108BD9-81ED-4DB2-BD59-A6C34878D82A}">
                    <a16:rowId xmlns:a16="http://schemas.microsoft.com/office/drawing/2014/main" val="544054598"/>
                  </a:ext>
                </a:extLst>
              </a:tr>
              <a:tr h="145480">
                <a:tc gridSpan="4">
                  <a:txBody>
                    <a:bodyPr/>
                    <a:lstStyle/>
                    <a:p>
                      <a:pPr algn="l" fontAlgn="b"/>
                      <a:r>
                        <a:rPr lang="en-US" sz="800" u="none" strike="noStrike" dirty="0">
                          <a:effectLst/>
                        </a:rPr>
                        <a:t>Cash and cash equivalents</a:t>
                      </a:r>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13.208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44.392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58.719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93.172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167.345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258.759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356.201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885494686"/>
                  </a:ext>
                </a:extLst>
              </a:tr>
              <a:tr h="145480">
                <a:tc gridSpan="2">
                  <a:txBody>
                    <a:bodyPr/>
                    <a:lstStyle/>
                    <a:p>
                      <a:pPr algn="l" fontAlgn="b"/>
                      <a:r>
                        <a:rPr lang="en-US" sz="800" u="none" strike="noStrike">
                          <a:effectLst/>
                        </a:rPr>
                        <a:t>Trade receivables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447.039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500.684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560.766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628.058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703.424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787.835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882.376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4255757381"/>
                  </a:ext>
                </a:extLst>
              </a:tr>
              <a:tr h="145480">
                <a:tc>
                  <a:txBody>
                    <a:bodyPr/>
                    <a:lstStyle/>
                    <a:p>
                      <a:pPr algn="l" fontAlgn="b"/>
                      <a:r>
                        <a:rPr lang="en-US" sz="800" u="none" strike="noStrike">
                          <a:effectLst/>
                        </a:rPr>
                        <a:t>Inventories</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gridSpan="2">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dirty="0">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417.527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481.993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547.280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609.132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674.354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756.502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851.914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79548743"/>
                  </a:ext>
                </a:extLst>
              </a:tr>
              <a:tr h="145480">
                <a:tc gridSpan="2">
                  <a:txBody>
                    <a:bodyPr/>
                    <a:lstStyle/>
                    <a:p>
                      <a:pPr algn="l" fontAlgn="b"/>
                      <a:r>
                        <a:rPr lang="en-US" sz="800" u="none" strike="noStrike">
                          <a:effectLst/>
                        </a:rPr>
                        <a:t>Other current assets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655.347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733.988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822.067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920.715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1.031.201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1.154.945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1.293.538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67350461"/>
                  </a:ext>
                </a:extLst>
              </a:tr>
              <a:tr h="145480">
                <a:tc gridSpan="2">
                  <a:txBody>
                    <a:bodyPr/>
                    <a:lstStyle/>
                    <a:p>
                      <a:pPr algn="l" fontAlgn="b"/>
                      <a:r>
                        <a:rPr lang="en-US" sz="800" b="1" u="none" strike="noStrike" dirty="0">
                          <a:effectLst/>
                        </a:rPr>
                        <a:t>Total current assets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1.533.121</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1.761.056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1.988.832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2.251.077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2.576.324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2.958.041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3.384.028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2640618040"/>
                  </a:ext>
                </a:extLst>
              </a:tr>
              <a:tr h="145480">
                <a:tc gridSpan="4">
                  <a:txBody>
                    <a:bodyPr/>
                    <a:lstStyle/>
                    <a:p>
                      <a:pPr algn="l" fontAlgn="b"/>
                      <a:r>
                        <a:rPr lang="en-US" sz="800" u="none" strike="noStrike">
                          <a:effectLst/>
                        </a:rPr>
                        <a:t>Property, plant and equipment</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865.151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906.618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949.559</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994.151</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1.040.592</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1.089.104</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1.139.936</a:t>
                      </a:r>
                      <a:endParaRPr lang="en-U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98916985"/>
                  </a:ext>
                </a:extLst>
              </a:tr>
              <a:tr h="145480">
                <a:tc gridSpan="3">
                  <a:txBody>
                    <a:bodyPr/>
                    <a:lstStyle/>
                    <a:p>
                      <a:pPr algn="l" fontAlgn="b"/>
                      <a:r>
                        <a:rPr lang="en-US" sz="800" u="none" strike="noStrike">
                          <a:effectLst/>
                        </a:rPr>
                        <a:t>Intangible assets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15.046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12.227</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9.402</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6.572</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3.736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895</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-1.952</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284300550"/>
                  </a:ext>
                </a:extLst>
              </a:tr>
              <a:tr h="193973">
                <a:tc gridSpan="3">
                  <a:txBody>
                    <a:bodyPr/>
                    <a:lstStyle/>
                    <a:p>
                      <a:pPr algn="l" fontAlgn="b"/>
                      <a:r>
                        <a:rPr lang="en-US" sz="800" u="none" strike="noStrike">
                          <a:effectLst/>
                        </a:rPr>
                        <a:t>Other non-current assets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309.858</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309.858</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736430878"/>
                  </a:ext>
                </a:extLst>
              </a:tr>
              <a:tr h="193973">
                <a:tc gridSpan="3">
                  <a:txBody>
                    <a:bodyPr/>
                    <a:lstStyle/>
                    <a:p>
                      <a:pPr algn="l" fontAlgn="b"/>
                      <a:r>
                        <a:rPr lang="en-US" sz="800" b="1" u="none" strike="noStrike" dirty="0">
                          <a:effectLst/>
                        </a:rPr>
                        <a:t>Total non-current assets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pPr algn="l" fontAlgn="b"/>
                      <a:r>
                        <a:rPr lang="en-US" sz="700" u="none" strike="noStrike">
                          <a:effectLst/>
                        </a:rPr>
                        <a:t> </a:t>
                      </a:r>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1.190.054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1.228.703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1.268.819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1.310.581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1.354.186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1.399.857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1.447.841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69792767"/>
                  </a:ext>
                </a:extLst>
              </a:tr>
              <a:tr h="145480">
                <a:tc gridSpan="3">
                  <a:txBody>
                    <a:bodyPr/>
                    <a:lstStyle/>
                    <a:p>
                      <a:pPr algn="l" fontAlgn="b"/>
                      <a:r>
                        <a:rPr lang="en-US" sz="800" b="1" u="none" strike="noStrike" dirty="0">
                          <a:effectLst/>
                        </a:rPr>
                        <a:t>Total Assets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pPr algn="l" fontAlgn="b"/>
                      <a:r>
                        <a:rPr lang="en-US" sz="700" u="none" strike="noStrike">
                          <a:effectLst/>
                        </a:rPr>
                        <a:t> </a:t>
                      </a:r>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2.723.175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2.989.759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3.257.651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3.561.658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3.930.510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4.357.898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4.831.870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943761152"/>
                  </a:ext>
                </a:extLst>
              </a:tr>
              <a:tr h="145480">
                <a:tc gridSpan="4">
                  <a:txBody>
                    <a:bodyPr/>
                    <a:lstStyle/>
                    <a:p>
                      <a:pPr algn="l" fontAlgn="b"/>
                      <a:r>
                        <a:rPr lang="en-US" sz="800" u="none" strike="noStrike" dirty="0">
                          <a:effectLst/>
                        </a:rPr>
                        <a:t>Short-term financial liabilities</a:t>
                      </a:r>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71.353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91.353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111.353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131.353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151.353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171.353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191.353 </a:t>
                      </a:r>
                      <a:endParaRPr lang="en-U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209355603"/>
                  </a:ext>
                </a:extLst>
              </a:tr>
              <a:tr h="145480">
                <a:tc gridSpan="4">
                  <a:txBody>
                    <a:bodyPr/>
                    <a:lstStyle/>
                    <a:p>
                      <a:pPr algn="l" fontAlgn="b"/>
                      <a:r>
                        <a:rPr lang="en-US" sz="800" u="none" strike="noStrike">
                          <a:effectLst/>
                        </a:rPr>
                        <a:t>Current portion of LT liabilities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00176794"/>
                  </a:ext>
                </a:extLst>
              </a:tr>
              <a:tr h="145480">
                <a:tc gridSpan="2">
                  <a:txBody>
                    <a:bodyPr/>
                    <a:lstStyle/>
                    <a:p>
                      <a:pPr algn="l" fontAlgn="b"/>
                      <a:r>
                        <a:rPr lang="en-US" sz="800" u="none" strike="noStrike">
                          <a:effectLst/>
                        </a:rPr>
                        <a:t>Trade payables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385.132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444.597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504.818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561.872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622.033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697.807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785.817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479844034"/>
                  </a:ext>
                </a:extLst>
              </a:tr>
              <a:tr h="145480">
                <a:tc gridSpan="2">
                  <a:txBody>
                    <a:bodyPr/>
                    <a:lstStyle/>
                    <a:p>
                      <a:pPr algn="l" fontAlgn="b"/>
                      <a:r>
                        <a:rPr lang="en-US" sz="800" u="none" strike="noStrike">
                          <a:effectLst/>
                        </a:rPr>
                        <a:t>Other current liabilities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164.077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189.410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215.066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239.373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265.003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297.285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334.779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625983369"/>
                  </a:ext>
                </a:extLst>
              </a:tr>
              <a:tr h="193973">
                <a:tc gridSpan="2">
                  <a:txBody>
                    <a:bodyPr/>
                    <a:lstStyle/>
                    <a:p>
                      <a:pPr algn="l" fontAlgn="b"/>
                      <a:r>
                        <a:rPr lang="en-US" sz="800" b="1" u="none" strike="noStrike" dirty="0">
                          <a:effectLst/>
                        </a:rPr>
                        <a:t>Total current liabilities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620.562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725.360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831.238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932.597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1.038.388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1.166.446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1.311.949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810224653"/>
                  </a:ext>
                </a:extLst>
              </a:tr>
              <a:tr h="145480">
                <a:tc gridSpan="4">
                  <a:txBody>
                    <a:bodyPr/>
                    <a:lstStyle/>
                    <a:p>
                      <a:pPr algn="l" fontAlgn="b"/>
                      <a:r>
                        <a:rPr lang="en-US" sz="800" u="none" strike="noStrike">
                          <a:effectLst/>
                        </a:rPr>
                        <a:t>Long-term financial liabilities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2.878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6.303</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8.242</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8.994</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8.795</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7.836</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6.269</a:t>
                      </a:r>
                      <a:endParaRPr lang="en-U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7458565"/>
                  </a:ext>
                </a:extLst>
              </a:tr>
              <a:tr h="193973">
                <a:tc gridSpan="2">
                  <a:txBody>
                    <a:bodyPr/>
                    <a:lstStyle/>
                    <a:p>
                      <a:pPr algn="l" fontAlgn="b"/>
                      <a:r>
                        <a:rPr lang="en-US" sz="800" u="none" strike="noStrike">
                          <a:effectLst/>
                        </a:rPr>
                        <a:t>Other long-term liabilities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1.133.355</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1.051.409</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969.463</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887.517</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805.571</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723.625</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641.679</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949416275"/>
                  </a:ext>
                </a:extLst>
              </a:tr>
              <a:tr h="145480">
                <a:tc gridSpan="4">
                  <a:txBody>
                    <a:bodyPr/>
                    <a:lstStyle/>
                    <a:p>
                      <a:pPr algn="l" fontAlgn="b"/>
                      <a:r>
                        <a:rPr lang="en-US" sz="800" b="1" u="none" strike="noStrike" dirty="0">
                          <a:effectLst/>
                        </a:rPr>
                        <a:t>Total non-current liabilities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1.136.233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1.057.711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977.705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a:effectLst/>
                        </a:rPr>
                        <a:t>         896.510 </a:t>
                      </a:r>
                      <a:endParaRPr lang="en-US" sz="800" b="1" i="0" u="none" strike="noStrike">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a:effectLst/>
                        </a:rPr>
                        <a:t>         814.366 </a:t>
                      </a:r>
                      <a:endParaRPr lang="en-US" sz="800" b="1" i="0" u="none" strike="noStrike">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a:effectLst/>
                        </a:rPr>
                        <a:t>         731.461 </a:t>
                      </a:r>
                      <a:endParaRPr lang="en-US" sz="800" b="1" i="0" u="none" strike="noStrike">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647.947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1407328522"/>
                  </a:ext>
                </a:extLst>
              </a:tr>
              <a:tr h="145480">
                <a:tc gridSpan="2">
                  <a:txBody>
                    <a:bodyPr/>
                    <a:lstStyle/>
                    <a:p>
                      <a:pPr algn="l" fontAlgn="b"/>
                      <a:r>
                        <a:rPr lang="en-US" sz="800" b="1" u="none" strike="noStrike" dirty="0">
                          <a:effectLst/>
                        </a:rPr>
                        <a:t>Total liabilities</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r>
                        <a:rPr lang="en-US" sz="800" b="1" u="none" strike="noStrike">
                          <a:effectLst/>
                        </a:rPr>
                        <a:t> </a:t>
                      </a:r>
                      <a:endParaRPr lang="en-US" sz="800" b="1"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1.756.795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1.783.071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1.808.942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1.829.108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1.852.754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1.897.906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1.959.896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716003537"/>
                  </a:ext>
                </a:extLst>
              </a:tr>
              <a:tr h="145480">
                <a:tc gridSpan="2">
                  <a:txBody>
                    <a:bodyPr/>
                    <a:lstStyle/>
                    <a:p>
                      <a:pPr algn="l" fontAlgn="b"/>
                      <a:r>
                        <a:rPr lang="en-US" sz="800" u="none" strike="noStrike">
                          <a:effectLst/>
                        </a:rPr>
                        <a:t>Paid-in capital</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662.000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662.000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662.000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662.000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662.000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662.000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662.000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377217717"/>
                  </a:ext>
                </a:extLst>
              </a:tr>
              <a:tr h="145480">
                <a:tc gridSpan="2">
                  <a:txBody>
                    <a:bodyPr/>
                    <a:lstStyle/>
                    <a:p>
                      <a:pPr algn="l" fontAlgn="b"/>
                      <a:r>
                        <a:rPr lang="en-US" sz="800" u="none" strike="noStrike">
                          <a:effectLst/>
                        </a:rPr>
                        <a:t>Share premium</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702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702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08345881"/>
                  </a:ext>
                </a:extLst>
              </a:tr>
              <a:tr h="145480">
                <a:tc>
                  <a:txBody>
                    <a:bodyPr/>
                    <a:lstStyle/>
                    <a:p>
                      <a:pPr algn="l" fontAlgn="b"/>
                      <a:r>
                        <a:rPr lang="en-US" sz="800" u="none" strike="noStrike">
                          <a:effectLst/>
                        </a:rPr>
                        <a:t>Other</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hMerge="1">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(443.626)</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2641965170"/>
                  </a:ext>
                </a:extLst>
              </a:tr>
              <a:tr h="145480">
                <a:tc gridSpan="2">
                  <a:txBody>
                    <a:bodyPr/>
                    <a:lstStyle/>
                    <a:p>
                      <a:pPr algn="l" fontAlgn="b"/>
                      <a:r>
                        <a:rPr lang="en-US" sz="800" u="none" strike="noStrike">
                          <a:effectLst/>
                        </a:rPr>
                        <a:t>Retained earnings</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399.294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537.126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777.372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1.019.332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1.303.112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1.648.257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2.030.431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656264161"/>
                  </a:ext>
                </a:extLst>
              </a:tr>
              <a:tr h="193973">
                <a:tc gridSpan="2">
                  <a:txBody>
                    <a:bodyPr/>
                    <a:lstStyle/>
                    <a:p>
                      <a:pPr algn="l" fontAlgn="b"/>
                      <a:r>
                        <a:rPr lang="en-US" sz="800" u="none" strike="noStrike">
                          <a:effectLst/>
                        </a:rPr>
                        <a:t>Net profit/loss for the year </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137.832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240.247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241.960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283.780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345.144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382.175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411.920 </a:t>
                      </a:r>
                      <a:endParaRPr lang="en-US" sz="800" b="0" i="0" u="none" strike="noStrike">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508303445"/>
                  </a:ext>
                </a:extLst>
              </a:tr>
              <a:tr h="145480">
                <a:tc gridSpan="2">
                  <a:txBody>
                    <a:bodyPr/>
                    <a:lstStyle/>
                    <a:p>
                      <a:pPr algn="l" fontAlgn="b"/>
                      <a:r>
                        <a:rPr lang="en-US" sz="800" b="1" u="none" strike="noStrike" dirty="0">
                          <a:effectLst/>
                        </a:rPr>
                        <a:t>Shareholder's equity</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756.202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996.448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1.238.408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1.522.188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1.867.333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2.249.507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2.661.427 </a:t>
                      </a:r>
                      <a:endParaRPr lang="en-US" sz="800" b="1" i="0" u="none" strike="noStrike" dirty="0">
                        <a:solidFill>
                          <a:srgbClr val="000000"/>
                        </a:solidFill>
                        <a:effectLst/>
                        <a:latin typeface="Arial" panose="020B060402020202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2380530170"/>
                  </a:ext>
                </a:extLst>
              </a:tr>
              <a:tr h="193973">
                <a:tc gridSpan="2">
                  <a:txBody>
                    <a:bodyPr/>
                    <a:lstStyle/>
                    <a:p>
                      <a:pPr algn="l" fontAlgn="b"/>
                      <a:r>
                        <a:rPr lang="en-US" sz="800" u="none" strike="noStrike">
                          <a:effectLst/>
                        </a:rPr>
                        <a:t>Non-Controlling Interests </a:t>
                      </a:r>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a:effectLst/>
                        </a:rPr>
                        <a:t>       210.178 </a:t>
                      </a:r>
                      <a:endParaRPr lang="en-US" sz="800" b="0" i="0" u="none" strike="noStrike">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210.178 </a:t>
                      </a:r>
                      <a:endParaRPr lang="en-US" sz="800" b="0"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3957271216"/>
                  </a:ext>
                </a:extLst>
              </a:tr>
              <a:tr h="145480">
                <a:tc gridSpan="2">
                  <a:txBody>
                    <a:bodyPr/>
                    <a:lstStyle/>
                    <a:p>
                      <a:pPr algn="l" fontAlgn="b"/>
                      <a:r>
                        <a:rPr lang="en-US" sz="800" u="none" strike="noStrike" dirty="0">
                          <a:effectLst/>
                        </a:rPr>
                        <a:t>Total Equity</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gridSpan="2">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hMerge="1">
                  <a:txBody>
                    <a:bodyPr/>
                    <a:lstStyle/>
                    <a:p>
                      <a:pPr algn="l" fontAlgn="b"/>
                      <a:endParaRPr lang="en-US" sz="700" b="0" i="0" u="none" strike="noStrike">
                        <a:solidFill>
                          <a:srgbClr val="000000"/>
                        </a:solidFill>
                        <a:effectLst/>
                        <a:latin typeface="Arial" panose="020B0604020202020204" pitchFamily="34" charset="0"/>
                      </a:endParaRPr>
                    </a:p>
                  </a:txBody>
                  <a:tcPr marL="0" marR="0" marT="0" marB="0" anchor="b"/>
                </a:tc>
                <a:tc>
                  <a:txBody>
                    <a:bodyPr/>
                    <a:lstStyle/>
                    <a:p>
                      <a:pPr algn="l" fontAlgn="b"/>
                      <a:endParaRPr lang="en-US" sz="800" b="0"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966.380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1.206.626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1.448.586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1.732.367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2.077.511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2.459.686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u="none" strike="noStrike" dirty="0">
                          <a:effectLst/>
                        </a:rPr>
                        <a:t>   2.871.606 </a:t>
                      </a:r>
                      <a:endParaRPr lang="en-US" sz="800" b="1" i="0" u="none" strike="noStrike" dirty="0">
                        <a:solidFill>
                          <a:srgbClr val="000000"/>
                        </a:solidFill>
                        <a:effectLst/>
                        <a:latin typeface="Arial" panose="020B0604020202020204" pitchFamily="34" charset="0"/>
                      </a:endParaRPr>
                    </a:p>
                  </a:txBody>
                  <a:tcPr marL="0" marR="0" marT="0" marB="0" anchor="b"/>
                </a:tc>
                <a:extLst>
                  <a:ext uri="{0D108BD9-81ED-4DB2-BD59-A6C34878D82A}">
                    <a16:rowId xmlns:a16="http://schemas.microsoft.com/office/drawing/2014/main" val="1768354986"/>
                  </a:ext>
                </a:extLst>
              </a:tr>
              <a:tr h="193973">
                <a:tc gridSpan="4">
                  <a:txBody>
                    <a:bodyPr/>
                    <a:lstStyle/>
                    <a:p>
                      <a:pPr algn="l" fontAlgn="b"/>
                      <a:r>
                        <a:rPr lang="en-US" sz="800" b="1" u="none" strike="noStrike" dirty="0">
                          <a:effectLst/>
                        </a:rPr>
                        <a:t>TOTAL LIABILITIES AND EQUITY</a:t>
                      </a:r>
                      <a:endParaRPr lang="en-US" sz="800" b="1" i="0" u="none" strike="noStrike" dirty="0">
                        <a:solidFill>
                          <a:srgbClr val="000000"/>
                        </a:solidFill>
                        <a:effectLst/>
                        <a:latin typeface="Arial" panose="020B0604020202020204" pitchFamily="34" charset="0"/>
                      </a:endParaRPr>
                    </a:p>
                  </a:txBody>
                  <a:tcPr marL="0" marR="0" marT="0" marB="0" anchor="b"/>
                </a:tc>
                <a:tc hMerge="1">
                  <a:txBody>
                    <a:bodyPr/>
                    <a:lstStyle/>
                    <a:p>
                      <a:endParaRPr lang="en-US"/>
                    </a:p>
                  </a:txBody>
                  <a:tcPr/>
                </a:tc>
                <a:tc hMerge="1">
                  <a:txBody>
                    <a:bodyPr/>
                    <a:lstStyle/>
                    <a:p>
                      <a:endParaRPr lang="en-US"/>
                    </a:p>
                  </a:txBody>
                  <a:tcPr/>
                </a:tc>
                <a:tc hMerge="1">
                  <a:txBody>
                    <a:bodyPr/>
                    <a:lstStyle/>
                    <a:p>
                      <a:pPr algn="l" fontAlgn="b"/>
                      <a:endParaRPr lang="en-US" sz="700" b="1" i="0" u="none" strike="noStrike">
                        <a:solidFill>
                          <a:srgbClr val="000000"/>
                        </a:solidFill>
                        <a:effectLst/>
                        <a:latin typeface="Arial" panose="020B0604020202020204" pitchFamily="34" charset="0"/>
                      </a:endParaRPr>
                    </a:p>
                  </a:txBody>
                  <a:tcPr marL="0" marR="0" marT="0" marB="0" anchor="b"/>
                </a:tc>
                <a:tc>
                  <a:txBody>
                    <a:bodyPr/>
                    <a:lstStyle/>
                    <a:p>
                      <a:pPr algn="l" fontAlgn="b"/>
                      <a:r>
                        <a:rPr lang="en-US" sz="800" b="1" u="none" strike="noStrike" dirty="0">
                          <a:effectLst/>
                        </a:rPr>
                        <a:t> </a:t>
                      </a:r>
                      <a:endParaRPr lang="en-US" sz="800" b="1" i="0" u="none" strike="noStrike" dirty="0">
                        <a:solidFill>
                          <a:srgbClr val="000000"/>
                        </a:solidFill>
                        <a:effectLst/>
                        <a:latin typeface="Arial" panose="020B0604020202020204" pitchFamily="34" charset="0"/>
                      </a:endParaRPr>
                    </a:p>
                  </a:txBody>
                  <a:tcPr marL="0" marR="0" marT="0" marB="0" anchor="b"/>
                </a:tc>
                <a:tc>
                  <a:txBody>
                    <a:bodyPr/>
                    <a:lstStyle/>
                    <a:p>
                      <a:pPr algn="r" fontAlgn="b"/>
                      <a:r>
                        <a:rPr lang="en-US" sz="800" b="1" u="none" strike="noStrike" dirty="0">
                          <a:effectLst/>
                        </a:rPr>
                        <a:t>     2.723.175 </a:t>
                      </a:r>
                      <a:endParaRPr lang="en-US" sz="800" b="1" i="0" u="none" strike="noStrike" dirty="0">
                        <a:solidFill>
                          <a:srgbClr val="000000"/>
                        </a:solidFill>
                        <a:effectLst/>
                        <a:latin typeface="Arial" panose="020B0604020202020204" pitchFamily="34" charset="0"/>
                      </a:endParaRPr>
                    </a:p>
                  </a:txBody>
                  <a:tcPr marL="0" marR="0" marT="0" marB="0" anchor="b">
                    <a:solidFill>
                      <a:schemeClr val="tx2">
                        <a:lumMod val="25000"/>
                        <a:lumOff val="75000"/>
                      </a:schemeClr>
                    </a:solidFill>
                  </a:tcPr>
                </a:tc>
                <a:tc>
                  <a:txBody>
                    <a:bodyPr/>
                    <a:lstStyle/>
                    <a:p>
                      <a:pPr algn="r" fontAlgn="b"/>
                      <a:r>
                        <a:rPr lang="en-US" sz="800" b="1" u="none" strike="noStrike" dirty="0">
                          <a:effectLst/>
                        </a:rPr>
                        <a:t>              2.989.698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3.257.528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3.561.474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3.930.265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4.357.592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tc>
                  <a:txBody>
                    <a:bodyPr/>
                    <a:lstStyle/>
                    <a:p>
                      <a:pPr algn="r" fontAlgn="b"/>
                      <a:r>
                        <a:rPr lang="en-US" sz="800" b="1" u="none" strike="noStrike" dirty="0">
                          <a:effectLst/>
                        </a:rPr>
                        <a:t>     4.831.502 </a:t>
                      </a:r>
                      <a:endParaRPr lang="en-US" sz="800" b="1" i="0" u="none" strike="noStrike" dirty="0">
                        <a:solidFill>
                          <a:srgbClr val="000000"/>
                        </a:solidFill>
                        <a:effectLst/>
                        <a:latin typeface="Times New Roman" panose="02020603050405020304" pitchFamily="18"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980353738"/>
                  </a:ext>
                </a:extLst>
              </a:tr>
            </a:tbl>
          </a:graphicData>
        </a:graphic>
      </p:graphicFrame>
      <p:cxnSp>
        <p:nvCxnSpPr>
          <p:cNvPr id="42" name="Straight Connector 41">
            <a:extLst>
              <a:ext uri="{FF2B5EF4-FFF2-40B4-BE49-F238E27FC236}">
                <a16:creationId xmlns:a16="http://schemas.microsoft.com/office/drawing/2014/main" id="{0EE42524-1E0F-403C-8B8B-7815A5E0617D}"/>
              </a:ext>
            </a:extLst>
          </p:cNvPr>
          <p:cNvCxnSpPr>
            <a:cxnSpLocks/>
          </p:cNvCxnSpPr>
          <p:nvPr/>
        </p:nvCxnSpPr>
        <p:spPr>
          <a:xfrm>
            <a:off x="609598" y="640599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4" name="Group 43">
            <a:extLst>
              <a:ext uri="{FF2B5EF4-FFF2-40B4-BE49-F238E27FC236}">
                <a16:creationId xmlns:a16="http://schemas.microsoft.com/office/drawing/2014/main" id="{29979C57-12B6-4036-A005-4D651B832B56}"/>
              </a:ext>
            </a:extLst>
          </p:cNvPr>
          <p:cNvGrpSpPr/>
          <p:nvPr/>
        </p:nvGrpSpPr>
        <p:grpSpPr>
          <a:xfrm>
            <a:off x="7645390" y="6281338"/>
            <a:ext cx="1224000" cy="496004"/>
            <a:chOff x="1355317" y="6095931"/>
            <a:chExt cx="1224000" cy="496004"/>
          </a:xfrm>
        </p:grpSpPr>
        <p:sp>
          <p:nvSpPr>
            <p:cNvPr id="45" name="Rectangle 44">
              <a:extLst>
                <a:ext uri="{FF2B5EF4-FFF2-40B4-BE49-F238E27FC236}">
                  <a16:creationId xmlns:a16="http://schemas.microsoft.com/office/drawing/2014/main" id="{AB9A18DB-D357-47D2-B7B9-D88152F1E60B}"/>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6" name="Oval 45">
              <a:extLst>
                <a:ext uri="{FF2B5EF4-FFF2-40B4-BE49-F238E27FC236}">
                  <a16:creationId xmlns:a16="http://schemas.microsoft.com/office/drawing/2014/main" id="{7ABF01DC-477B-457F-98E3-6560FAE51CB7}"/>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7" name="Group 46">
            <a:extLst>
              <a:ext uri="{FF2B5EF4-FFF2-40B4-BE49-F238E27FC236}">
                <a16:creationId xmlns:a16="http://schemas.microsoft.com/office/drawing/2014/main" id="{F4F5BA6F-6739-432A-B279-2BE3C9B06CF8}"/>
              </a:ext>
            </a:extLst>
          </p:cNvPr>
          <p:cNvGrpSpPr/>
          <p:nvPr/>
        </p:nvGrpSpPr>
        <p:grpSpPr>
          <a:xfrm>
            <a:off x="3518325" y="6280176"/>
            <a:ext cx="1224000" cy="496004"/>
            <a:chOff x="4098256" y="6095931"/>
            <a:chExt cx="1224000" cy="496004"/>
          </a:xfrm>
        </p:grpSpPr>
        <p:sp>
          <p:nvSpPr>
            <p:cNvPr id="48" name="Rectangle 47">
              <a:extLst>
                <a:ext uri="{FF2B5EF4-FFF2-40B4-BE49-F238E27FC236}">
                  <a16:creationId xmlns:a16="http://schemas.microsoft.com/office/drawing/2014/main" id="{B68A5C32-5D6B-41EE-BCC3-F9EA4F112263}"/>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49" name="Oval 48">
              <a:extLst>
                <a:ext uri="{FF2B5EF4-FFF2-40B4-BE49-F238E27FC236}">
                  <a16:creationId xmlns:a16="http://schemas.microsoft.com/office/drawing/2014/main" id="{76B63123-9244-450E-A00A-8E5E483B82AC}"/>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0" name="Group 49">
            <a:extLst>
              <a:ext uri="{FF2B5EF4-FFF2-40B4-BE49-F238E27FC236}">
                <a16:creationId xmlns:a16="http://schemas.microsoft.com/office/drawing/2014/main" id="{A9501E64-EB25-45A2-85A5-2F63B508F1C7}"/>
              </a:ext>
            </a:extLst>
          </p:cNvPr>
          <p:cNvGrpSpPr/>
          <p:nvPr/>
        </p:nvGrpSpPr>
        <p:grpSpPr>
          <a:xfrm>
            <a:off x="9596398" y="6281338"/>
            <a:ext cx="1224000" cy="496004"/>
            <a:chOff x="4098256" y="6095931"/>
            <a:chExt cx="1224000" cy="496004"/>
          </a:xfrm>
        </p:grpSpPr>
        <p:sp>
          <p:nvSpPr>
            <p:cNvPr id="51" name="Rectangle 50">
              <a:extLst>
                <a:ext uri="{FF2B5EF4-FFF2-40B4-BE49-F238E27FC236}">
                  <a16:creationId xmlns:a16="http://schemas.microsoft.com/office/drawing/2014/main" id="{11C1E18C-0462-4D27-8B8C-C46A090B8AB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2" name="Oval 51">
              <a:extLst>
                <a:ext uri="{FF2B5EF4-FFF2-40B4-BE49-F238E27FC236}">
                  <a16:creationId xmlns:a16="http://schemas.microsoft.com/office/drawing/2014/main" id="{2E4042FE-F79C-408A-8181-C5D9ABFECD91}"/>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3" name="Group 52">
            <a:extLst>
              <a:ext uri="{FF2B5EF4-FFF2-40B4-BE49-F238E27FC236}">
                <a16:creationId xmlns:a16="http://schemas.microsoft.com/office/drawing/2014/main" id="{DA397679-4EFD-4809-B1B5-292141A1B897}"/>
              </a:ext>
            </a:extLst>
          </p:cNvPr>
          <p:cNvGrpSpPr/>
          <p:nvPr/>
        </p:nvGrpSpPr>
        <p:grpSpPr>
          <a:xfrm>
            <a:off x="1740719" y="6267240"/>
            <a:ext cx="1224000" cy="496004"/>
            <a:chOff x="6824912" y="6095931"/>
            <a:chExt cx="1224000" cy="496004"/>
          </a:xfrm>
        </p:grpSpPr>
        <p:sp>
          <p:nvSpPr>
            <p:cNvPr id="54" name="Rectangle 53">
              <a:extLst>
                <a:ext uri="{FF2B5EF4-FFF2-40B4-BE49-F238E27FC236}">
                  <a16:creationId xmlns:a16="http://schemas.microsoft.com/office/drawing/2014/main" id="{2B4BC02E-9310-4DED-94CE-2E1A376E88CA}"/>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5" name="Oval 54">
              <a:extLst>
                <a:ext uri="{FF2B5EF4-FFF2-40B4-BE49-F238E27FC236}">
                  <a16:creationId xmlns:a16="http://schemas.microsoft.com/office/drawing/2014/main" id="{6EA26923-92E1-4D39-BC90-9A6245992B7B}"/>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6" name="Group 55">
            <a:extLst>
              <a:ext uri="{FF2B5EF4-FFF2-40B4-BE49-F238E27FC236}">
                <a16:creationId xmlns:a16="http://schemas.microsoft.com/office/drawing/2014/main" id="{25A246B5-A797-4B4F-BE44-3A1648865B2E}"/>
              </a:ext>
            </a:extLst>
          </p:cNvPr>
          <p:cNvGrpSpPr/>
          <p:nvPr/>
        </p:nvGrpSpPr>
        <p:grpSpPr>
          <a:xfrm>
            <a:off x="5617145" y="6293214"/>
            <a:ext cx="1224000" cy="496004"/>
            <a:chOff x="9576193" y="6095931"/>
            <a:chExt cx="1224000" cy="496004"/>
          </a:xfrm>
        </p:grpSpPr>
        <p:sp>
          <p:nvSpPr>
            <p:cNvPr id="57" name="Rectangle 56">
              <a:extLst>
                <a:ext uri="{FF2B5EF4-FFF2-40B4-BE49-F238E27FC236}">
                  <a16:creationId xmlns:a16="http://schemas.microsoft.com/office/drawing/2014/main" id="{417DCEF2-86BD-485D-B0C0-A790C38D91F3}"/>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8" name="Oval 57">
              <a:extLst>
                <a:ext uri="{FF2B5EF4-FFF2-40B4-BE49-F238E27FC236}">
                  <a16:creationId xmlns:a16="http://schemas.microsoft.com/office/drawing/2014/main" id="{8FE2DA14-A93B-4B17-8979-013CC435D1D3}"/>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pic>
        <p:nvPicPr>
          <p:cNvPr id="2" name="Picture 1">
            <a:extLst>
              <a:ext uri="{FF2B5EF4-FFF2-40B4-BE49-F238E27FC236}">
                <a16:creationId xmlns:a16="http://schemas.microsoft.com/office/drawing/2014/main" id="{8A6456A2-AED6-45E3-A7C0-822C96078F33}"/>
              </a:ext>
            </a:extLst>
          </p:cNvPr>
          <p:cNvPicPr>
            <a:picLocks noChangeAspect="1"/>
          </p:cNvPicPr>
          <p:nvPr/>
        </p:nvPicPr>
        <p:blipFill>
          <a:blip r:embed="rId4"/>
          <a:stretch>
            <a:fillRect/>
          </a:stretch>
        </p:blipFill>
        <p:spPr>
          <a:xfrm>
            <a:off x="9151151" y="2385048"/>
            <a:ext cx="2976551" cy="1785931"/>
          </a:xfrm>
          <a:prstGeom prst="rect">
            <a:avLst/>
          </a:prstGeom>
        </p:spPr>
      </p:pic>
      <p:sp>
        <p:nvSpPr>
          <p:cNvPr id="27" name="Arrow: Right 26">
            <a:extLst>
              <a:ext uri="{FF2B5EF4-FFF2-40B4-BE49-F238E27FC236}">
                <a16:creationId xmlns:a16="http://schemas.microsoft.com/office/drawing/2014/main" id="{07887D50-DF65-4230-A58C-7D524FAA2D8E}"/>
              </a:ext>
            </a:extLst>
          </p:cNvPr>
          <p:cNvSpPr/>
          <p:nvPr/>
        </p:nvSpPr>
        <p:spPr>
          <a:xfrm rot="20960189">
            <a:off x="10032898" y="2799514"/>
            <a:ext cx="1213061"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+10% CAGR </a:t>
            </a:r>
            <a:endParaRPr lang="en-US" sz="1200" dirty="0"/>
          </a:p>
        </p:txBody>
      </p:sp>
      <p:pic>
        <p:nvPicPr>
          <p:cNvPr id="3" name="Picture 2">
            <a:extLst>
              <a:ext uri="{FF2B5EF4-FFF2-40B4-BE49-F238E27FC236}">
                <a16:creationId xmlns:a16="http://schemas.microsoft.com/office/drawing/2014/main" id="{7B90C3C1-856E-4CC2-BF47-D72B8FB3F28C}"/>
              </a:ext>
            </a:extLst>
          </p:cNvPr>
          <p:cNvPicPr>
            <a:picLocks noChangeAspect="1"/>
          </p:cNvPicPr>
          <p:nvPr/>
        </p:nvPicPr>
        <p:blipFill>
          <a:blip r:embed="rId5"/>
          <a:stretch>
            <a:fillRect/>
          </a:stretch>
        </p:blipFill>
        <p:spPr>
          <a:xfrm>
            <a:off x="9144523" y="4267249"/>
            <a:ext cx="2983180" cy="1785931"/>
          </a:xfrm>
          <a:prstGeom prst="rect">
            <a:avLst/>
          </a:prstGeom>
        </p:spPr>
      </p:pic>
      <p:sp>
        <p:nvSpPr>
          <p:cNvPr id="30" name="Arrow: Right 29">
            <a:extLst>
              <a:ext uri="{FF2B5EF4-FFF2-40B4-BE49-F238E27FC236}">
                <a16:creationId xmlns:a16="http://schemas.microsoft.com/office/drawing/2014/main" id="{53068EBB-107E-4498-B56F-B386600DBE55}"/>
              </a:ext>
            </a:extLst>
          </p:cNvPr>
          <p:cNvSpPr/>
          <p:nvPr/>
        </p:nvSpPr>
        <p:spPr>
          <a:xfrm rot="20960189">
            <a:off x="10029582" y="4740075"/>
            <a:ext cx="1213061" cy="32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00" dirty="0"/>
              <a:t>+22% CAGR </a:t>
            </a:r>
            <a:endParaRPr lang="en-US" sz="1200" dirty="0"/>
          </a:p>
        </p:txBody>
      </p:sp>
      <p:sp>
        <p:nvSpPr>
          <p:cNvPr id="5" name="Oval 4">
            <a:extLst>
              <a:ext uri="{FF2B5EF4-FFF2-40B4-BE49-F238E27FC236}">
                <a16:creationId xmlns:a16="http://schemas.microsoft.com/office/drawing/2014/main" id="{69530CAB-1AB4-4ABA-A6D9-4FE1BBD26357}"/>
              </a:ext>
            </a:extLst>
          </p:cNvPr>
          <p:cNvSpPr/>
          <p:nvPr/>
        </p:nvSpPr>
        <p:spPr>
          <a:xfrm>
            <a:off x="11519299" y="4408675"/>
            <a:ext cx="608403" cy="293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a:t>55%</a:t>
            </a:r>
            <a:endParaRPr lang="en-US" sz="900" dirty="0"/>
          </a:p>
        </p:txBody>
      </p:sp>
      <p:sp>
        <p:nvSpPr>
          <p:cNvPr id="6" name="TextBox 5">
            <a:extLst>
              <a:ext uri="{FF2B5EF4-FFF2-40B4-BE49-F238E27FC236}">
                <a16:creationId xmlns:a16="http://schemas.microsoft.com/office/drawing/2014/main" id="{78548302-3BA6-4467-8093-B2029E2EB39C}"/>
              </a:ext>
            </a:extLst>
          </p:cNvPr>
          <p:cNvSpPr txBox="1"/>
          <p:nvPr/>
        </p:nvSpPr>
        <p:spPr>
          <a:xfrm>
            <a:off x="10938002" y="4151833"/>
            <a:ext cx="1309974" cy="230832"/>
          </a:xfrm>
          <a:prstGeom prst="rect">
            <a:avLst/>
          </a:prstGeom>
          <a:noFill/>
        </p:spPr>
        <p:txBody>
          <a:bodyPr wrap="none" rtlCol="0">
            <a:spAutoFit/>
          </a:bodyPr>
          <a:lstStyle/>
          <a:p>
            <a:r>
              <a:rPr lang="tr-TR" sz="900" dirty="0" err="1">
                <a:solidFill>
                  <a:schemeClr val="bg1">
                    <a:lumMod val="50000"/>
                  </a:schemeClr>
                </a:solidFill>
              </a:rPr>
              <a:t>Forward</a:t>
            </a:r>
            <a:r>
              <a:rPr lang="tr-TR" sz="900" dirty="0">
                <a:solidFill>
                  <a:schemeClr val="bg1">
                    <a:lumMod val="50000"/>
                  </a:schemeClr>
                </a:solidFill>
              </a:rPr>
              <a:t> </a:t>
            </a:r>
            <a:r>
              <a:rPr lang="tr-TR" sz="900" dirty="0" err="1">
                <a:solidFill>
                  <a:schemeClr val="bg1">
                    <a:lumMod val="50000"/>
                  </a:schemeClr>
                </a:solidFill>
              </a:rPr>
              <a:t>Equity</a:t>
            </a:r>
            <a:r>
              <a:rPr lang="tr-TR" sz="900" dirty="0">
                <a:solidFill>
                  <a:schemeClr val="bg1">
                    <a:lumMod val="50000"/>
                  </a:schemeClr>
                </a:solidFill>
              </a:rPr>
              <a:t>/</a:t>
            </a:r>
            <a:r>
              <a:rPr lang="tr-TR" sz="900" dirty="0" err="1">
                <a:solidFill>
                  <a:schemeClr val="bg1">
                    <a:lumMod val="50000"/>
                  </a:schemeClr>
                </a:solidFill>
              </a:rPr>
              <a:t>Assets</a:t>
            </a:r>
            <a:endParaRPr lang="en-US" sz="900" dirty="0">
              <a:solidFill>
                <a:schemeClr val="bg1">
                  <a:lumMod val="50000"/>
                </a:schemeClr>
              </a:solidFill>
            </a:endParaRPr>
          </a:p>
        </p:txBody>
      </p:sp>
    </p:spTree>
    <p:extLst>
      <p:ext uri="{BB962C8B-B14F-4D97-AF65-F5344CB8AC3E}">
        <p14:creationId xmlns:p14="http://schemas.microsoft.com/office/powerpoint/2010/main" val="46072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27A502D0-9888-4C33-9620-9F7C09F8CAE5}"/>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Cash </a:t>
            </a:r>
            <a:r>
              <a:rPr lang="tr-TR" altLang="zh-CN" sz="1200" b="1" dirty="0" err="1">
                <a:solidFill>
                  <a:schemeClr val="bg1"/>
                </a:solidFill>
              </a:rPr>
              <a:t>Flow</a:t>
            </a:r>
            <a:r>
              <a:rPr lang="tr-TR" altLang="zh-CN" sz="1200" b="1" dirty="0">
                <a:solidFill>
                  <a:schemeClr val="bg1"/>
                </a:solidFill>
              </a:rPr>
              <a:t> </a:t>
            </a:r>
            <a:r>
              <a:rPr lang="tr-TR" altLang="zh-CN" sz="1200" b="1" dirty="0" err="1">
                <a:solidFill>
                  <a:schemeClr val="bg1"/>
                </a:solidFill>
              </a:rPr>
              <a:t>Forecast</a:t>
            </a:r>
            <a:endParaRPr lang="en-US" altLang="zh-CN" sz="1200" b="1" dirty="0">
              <a:solidFill>
                <a:schemeClr val="bg1"/>
              </a:solidFill>
            </a:endParaRPr>
          </a:p>
        </p:txBody>
      </p:sp>
      <p:pic>
        <p:nvPicPr>
          <p:cNvPr id="5" name="Picture 4">
            <a:extLst>
              <a:ext uri="{FF2B5EF4-FFF2-40B4-BE49-F238E27FC236}">
                <a16:creationId xmlns:a16="http://schemas.microsoft.com/office/drawing/2014/main" id="{F2FFF30E-1088-4308-AC52-05D828BA15FA}"/>
              </a:ext>
            </a:extLst>
          </p:cNvPr>
          <p:cNvPicPr>
            <a:picLocks noChangeAspect="1"/>
          </p:cNvPicPr>
          <p:nvPr/>
        </p:nvPicPr>
        <p:blipFill>
          <a:blip r:embed="rId4"/>
          <a:stretch>
            <a:fillRect/>
          </a:stretch>
        </p:blipFill>
        <p:spPr>
          <a:xfrm>
            <a:off x="152399" y="1524885"/>
            <a:ext cx="6175765" cy="4769245"/>
          </a:xfrm>
          <a:prstGeom prst="rect">
            <a:avLst/>
          </a:prstGeom>
        </p:spPr>
      </p:pic>
      <p:pic>
        <p:nvPicPr>
          <p:cNvPr id="6" name="Picture 5">
            <a:extLst>
              <a:ext uri="{FF2B5EF4-FFF2-40B4-BE49-F238E27FC236}">
                <a16:creationId xmlns:a16="http://schemas.microsoft.com/office/drawing/2014/main" id="{57496C8A-D5DE-4A18-A759-53197EE24B1D}"/>
              </a:ext>
            </a:extLst>
          </p:cNvPr>
          <p:cNvPicPr>
            <a:picLocks noChangeAspect="1"/>
          </p:cNvPicPr>
          <p:nvPr/>
        </p:nvPicPr>
        <p:blipFill>
          <a:blip r:embed="rId5"/>
          <a:stretch>
            <a:fillRect/>
          </a:stretch>
        </p:blipFill>
        <p:spPr>
          <a:xfrm>
            <a:off x="152399" y="1295591"/>
            <a:ext cx="6161540" cy="341406"/>
          </a:xfrm>
          <a:prstGeom prst="rect">
            <a:avLst/>
          </a:prstGeom>
        </p:spPr>
      </p:pic>
      <p:pic>
        <p:nvPicPr>
          <p:cNvPr id="7" name="Picture 6">
            <a:extLst>
              <a:ext uri="{FF2B5EF4-FFF2-40B4-BE49-F238E27FC236}">
                <a16:creationId xmlns:a16="http://schemas.microsoft.com/office/drawing/2014/main" id="{8CD7E852-9263-47D3-BB01-D8F1E60E4448}"/>
              </a:ext>
            </a:extLst>
          </p:cNvPr>
          <p:cNvPicPr>
            <a:picLocks noChangeAspect="1"/>
          </p:cNvPicPr>
          <p:nvPr/>
        </p:nvPicPr>
        <p:blipFill>
          <a:blip r:embed="rId6"/>
          <a:stretch>
            <a:fillRect/>
          </a:stretch>
        </p:blipFill>
        <p:spPr>
          <a:xfrm>
            <a:off x="6499278" y="1252222"/>
            <a:ext cx="5271508" cy="2659902"/>
          </a:xfrm>
          <a:prstGeom prst="rect">
            <a:avLst/>
          </a:prstGeom>
        </p:spPr>
      </p:pic>
      <p:pic>
        <p:nvPicPr>
          <p:cNvPr id="9" name="Picture 8">
            <a:extLst>
              <a:ext uri="{FF2B5EF4-FFF2-40B4-BE49-F238E27FC236}">
                <a16:creationId xmlns:a16="http://schemas.microsoft.com/office/drawing/2014/main" id="{1049B1EF-12BB-4683-B36A-40197CD0A7F0}"/>
              </a:ext>
            </a:extLst>
          </p:cNvPr>
          <p:cNvPicPr>
            <a:picLocks noChangeAspect="1"/>
          </p:cNvPicPr>
          <p:nvPr/>
        </p:nvPicPr>
        <p:blipFill>
          <a:blip r:embed="rId7"/>
          <a:stretch>
            <a:fillRect/>
          </a:stretch>
        </p:blipFill>
        <p:spPr>
          <a:xfrm>
            <a:off x="6459066" y="3792870"/>
            <a:ext cx="5155760" cy="2280102"/>
          </a:xfrm>
          <a:prstGeom prst="rect">
            <a:avLst/>
          </a:prstGeom>
        </p:spPr>
      </p:pic>
      <p:sp>
        <p:nvSpPr>
          <p:cNvPr id="11" name="TextBox 10">
            <a:extLst>
              <a:ext uri="{FF2B5EF4-FFF2-40B4-BE49-F238E27FC236}">
                <a16:creationId xmlns:a16="http://schemas.microsoft.com/office/drawing/2014/main" id="{5E8CDBD7-98B6-47E1-B852-400A9C954C28}"/>
              </a:ext>
            </a:extLst>
          </p:cNvPr>
          <p:cNvSpPr txBox="1"/>
          <p:nvPr/>
        </p:nvSpPr>
        <p:spPr>
          <a:xfrm>
            <a:off x="4789996" y="4477732"/>
            <a:ext cx="1616148" cy="207749"/>
          </a:xfrm>
          <a:prstGeom prst="rect">
            <a:avLst/>
          </a:prstGeom>
          <a:noFill/>
        </p:spPr>
        <p:txBody>
          <a:bodyPr wrap="none" rtlCol="0">
            <a:spAutoFit/>
          </a:bodyPr>
          <a:lstStyle/>
          <a:p>
            <a:r>
              <a:rPr lang="tr-TR" sz="750" dirty="0" err="1"/>
              <a:t>Diverging</a:t>
            </a:r>
            <a:r>
              <a:rPr lang="tr-TR" sz="750" dirty="0"/>
              <a:t> </a:t>
            </a:r>
            <a:r>
              <a:rPr lang="tr-TR" sz="750" dirty="0" err="1"/>
              <a:t>to</a:t>
            </a:r>
            <a:r>
              <a:rPr lang="tr-TR" sz="750" dirty="0"/>
              <a:t> </a:t>
            </a:r>
            <a:r>
              <a:rPr lang="tr-TR" sz="750" dirty="0" err="1"/>
              <a:t>the</a:t>
            </a:r>
            <a:r>
              <a:rPr lang="tr-TR" sz="750" dirty="0"/>
              <a:t> </a:t>
            </a:r>
            <a:r>
              <a:rPr lang="tr-TR" sz="750" dirty="0" err="1"/>
              <a:t>long</a:t>
            </a:r>
            <a:r>
              <a:rPr lang="tr-TR" sz="750" dirty="0"/>
              <a:t> </a:t>
            </a:r>
            <a:r>
              <a:rPr lang="tr-TR" sz="750" dirty="0" err="1"/>
              <a:t>term</a:t>
            </a:r>
            <a:r>
              <a:rPr lang="tr-TR" sz="750" dirty="0"/>
              <a:t> </a:t>
            </a:r>
            <a:r>
              <a:rPr lang="tr-TR" sz="750" dirty="0" err="1"/>
              <a:t>mean</a:t>
            </a:r>
            <a:r>
              <a:rPr lang="tr-TR" sz="750" dirty="0"/>
              <a:t>*</a:t>
            </a:r>
            <a:endParaRPr lang="en-US" sz="750" dirty="0"/>
          </a:p>
        </p:txBody>
      </p:sp>
      <p:cxnSp>
        <p:nvCxnSpPr>
          <p:cNvPr id="48" name="Straight Connector 47">
            <a:extLst>
              <a:ext uri="{FF2B5EF4-FFF2-40B4-BE49-F238E27FC236}">
                <a16:creationId xmlns:a16="http://schemas.microsoft.com/office/drawing/2014/main" id="{B5E69709-D022-46E5-AF82-EE5EC7A3C81F}"/>
              </a:ext>
            </a:extLst>
          </p:cNvPr>
          <p:cNvCxnSpPr>
            <a:cxnSpLocks/>
          </p:cNvCxnSpPr>
          <p:nvPr/>
        </p:nvCxnSpPr>
        <p:spPr>
          <a:xfrm>
            <a:off x="609598" y="6485481"/>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E2E20421-571F-47AC-A400-8046994FA42C}"/>
              </a:ext>
            </a:extLst>
          </p:cNvPr>
          <p:cNvGrpSpPr/>
          <p:nvPr/>
        </p:nvGrpSpPr>
        <p:grpSpPr>
          <a:xfrm>
            <a:off x="7645390" y="6360828"/>
            <a:ext cx="1224000" cy="496004"/>
            <a:chOff x="1355317" y="6095931"/>
            <a:chExt cx="1224000" cy="496004"/>
          </a:xfrm>
        </p:grpSpPr>
        <p:sp>
          <p:nvSpPr>
            <p:cNvPr id="50" name="Rectangle 49">
              <a:extLst>
                <a:ext uri="{FF2B5EF4-FFF2-40B4-BE49-F238E27FC236}">
                  <a16:creationId xmlns:a16="http://schemas.microsoft.com/office/drawing/2014/main" id="{19C3FF9B-48B5-4311-87E7-8CB529F9BDAF}"/>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51" name="Oval 50">
              <a:extLst>
                <a:ext uri="{FF2B5EF4-FFF2-40B4-BE49-F238E27FC236}">
                  <a16:creationId xmlns:a16="http://schemas.microsoft.com/office/drawing/2014/main" id="{C51C1412-816D-40AA-A4BB-4AFB60030599}"/>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2" name="Group 51">
            <a:extLst>
              <a:ext uri="{FF2B5EF4-FFF2-40B4-BE49-F238E27FC236}">
                <a16:creationId xmlns:a16="http://schemas.microsoft.com/office/drawing/2014/main" id="{44DB0C12-AB2C-42E4-89BB-0B39D6584180}"/>
              </a:ext>
            </a:extLst>
          </p:cNvPr>
          <p:cNvGrpSpPr/>
          <p:nvPr/>
        </p:nvGrpSpPr>
        <p:grpSpPr>
          <a:xfrm>
            <a:off x="3518325" y="6359666"/>
            <a:ext cx="1224000" cy="496004"/>
            <a:chOff x="4098256" y="6095931"/>
            <a:chExt cx="1224000" cy="496004"/>
          </a:xfrm>
        </p:grpSpPr>
        <p:sp>
          <p:nvSpPr>
            <p:cNvPr id="53" name="Rectangle 52">
              <a:extLst>
                <a:ext uri="{FF2B5EF4-FFF2-40B4-BE49-F238E27FC236}">
                  <a16:creationId xmlns:a16="http://schemas.microsoft.com/office/drawing/2014/main" id="{640E6D1F-C2FD-4D7E-B6E9-890FA95051C3}"/>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4" name="Oval 53">
              <a:extLst>
                <a:ext uri="{FF2B5EF4-FFF2-40B4-BE49-F238E27FC236}">
                  <a16:creationId xmlns:a16="http://schemas.microsoft.com/office/drawing/2014/main" id="{B89BCF85-3D7A-4439-96D5-B7170437E464}"/>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5" name="Group 54">
            <a:extLst>
              <a:ext uri="{FF2B5EF4-FFF2-40B4-BE49-F238E27FC236}">
                <a16:creationId xmlns:a16="http://schemas.microsoft.com/office/drawing/2014/main" id="{4182779D-E8C5-45CC-A95A-2521A12C57AB}"/>
              </a:ext>
            </a:extLst>
          </p:cNvPr>
          <p:cNvGrpSpPr/>
          <p:nvPr/>
        </p:nvGrpSpPr>
        <p:grpSpPr>
          <a:xfrm>
            <a:off x="9596398" y="6360828"/>
            <a:ext cx="1224000" cy="496004"/>
            <a:chOff x="4098256" y="6095931"/>
            <a:chExt cx="1224000" cy="496004"/>
          </a:xfrm>
        </p:grpSpPr>
        <p:sp>
          <p:nvSpPr>
            <p:cNvPr id="56" name="Rectangle 55">
              <a:extLst>
                <a:ext uri="{FF2B5EF4-FFF2-40B4-BE49-F238E27FC236}">
                  <a16:creationId xmlns:a16="http://schemas.microsoft.com/office/drawing/2014/main" id="{F754E9D6-D338-4B1D-9BC0-FFEDCEC3FAD8}"/>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7" name="Oval 56">
              <a:extLst>
                <a:ext uri="{FF2B5EF4-FFF2-40B4-BE49-F238E27FC236}">
                  <a16:creationId xmlns:a16="http://schemas.microsoft.com/office/drawing/2014/main" id="{F941AAE8-8A4D-4D50-8EC1-9FDFFAD4DD9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8" name="Group 57">
            <a:extLst>
              <a:ext uri="{FF2B5EF4-FFF2-40B4-BE49-F238E27FC236}">
                <a16:creationId xmlns:a16="http://schemas.microsoft.com/office/drawing/2014/main" id="{3E5F534B-A28B-4088-A632-524053FA764E}"/>
              </a:ext>
            </a:extLst>
          </p:cNvPr>
          <p:cNvGrpSpPr/>
          <p:nvPr/>
        </p:nvGrpSpPr>
        <p:grpSpPr>
          <a:xfrm>
            <a:off x="1740719" y="6346730"/>
            <a:ext cx="1224000" cy="496004"/>
            <a:chOff x="6824912" y="6095931"/>
            <a:chExt cx="1224000" cy="496004"/>
          </a:xfrm>
        </p:grpSpPr>
        <p:sp>
          <p:nvSpPr>
            <p:cNvPr id="59" name="Rectangle 58">
              <a:extLst>
                <a:ext uri="{FF2B5EF4-FFF2-40B4-BE49-F238E27FC236}">
                  <a16:creationId xmlns:a16="http://schemas.microsoft.com/office/drawing/2014/main" id="{6D5BA3F3-2461-46C9-8DB3-EF3387C6904F}"/>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60" name="Oval 59">
              <a:extLst>
                <a:ext uri="{FF2B5EF4-FFF2-40B4-BE49-F238E27FC236}">
                  <a16:creationId xmlns:a16="http://schemas.microsoft.com/office/drawing/2014/main" id="{581D4A1A-D3EF-4356-BB49-1AFF2A1AD27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61" name="Group 60">
            <a:extLst>
              <a:ext uri="{FF2B5EF4-FFF2-40B4-BE49-F238E27FC236}">
                <a16:creationId xmlns:a16="http://schemas.microsoft.com/office/drawing/2014/main" id="{A5297C82-302C-4ED1-92B0-365B16BA15DC}"/>
              </a:ext>
            </a:extLst>
          </p:cNvPr>
          <p:cNvGrpSpPr/>
          <p:nvPr/>
        </p:nvGrpSpPr>
        <p:grpSpPr>
          <a:xfrm>
            <a:off x="5617145" y="6372704"/>
            <a:ext cx="1224000" cy="496004"/>
            <a:chOff x="9576193" y="6095931"/>
            <a:chExt cx="1224000" cy="496004"/>
          </a:xfrm>
        </p:grpSpPr>
        <p:sp>
          <p:nvSpPr>
            <p:cNvPr id="62" name="Rectangle 61">
              <a:extLst>
                <a:ext uri="{FF2B5EF4-FFF2-40B4-BE49-F238E27FC236}">
                  <a16:creationId xmlns:a16="http://schemas.microsoft.com/office/drawing/2014/main" id="{545558DC-933A-4CE0-84C6-E3DB6BA2E209}"/>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63" name="Oval 62">
              <a:extLst>
                <a:ext uri="{FF2B5EF4-FFF2-40B4-BE49-F238E27FC236}">
                  <a16:creationId xmlns:a16="http://schemas.microsoft.com/office/drawing/2014/main" id="{6E176C83-9C71-4A2F-B4D1-6724FBBA8123}"/>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1398467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E767EF85-E0B4-4423-9179-94DD64E07F88}"/>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WACC</a:t>
            </a:r>
            <a:endParaRPr lang="en-US" altLang="zh-CN" sz="1200" b="1" dirty="0">
              <a:solidFill>
                <a:schemeClr val="bg1"/>
              </a:solidFill>
            </a:endParaRPr>
          </a:p>
        </p:txBody>
      </p:sp>
      <p:graphicFrame>
        <p:nvGraphicFramePr>
          <p:cNvPr id="2" name="Table 1">
            <a:extLst>
              <a:ext uri="{FF2B5EF4-FFF2-40B4-BE49-F238E27FC236}">
                <a16:creationId xmlns:a16="http://schemas.microsoft.com/office/drawing/2014/main" id="{F8582955-D448-4F73-BF36-BF84A41D78E0}"/>
              </a:ext>
            </a:extLst>
          </p:cNvPr>
          <p:cNvGraphicFramePr>
            <a:graphicFrameLocks noGrp="1"/>
          </p:cNvGraphicFramePr>
          <p:nvPr>
            <p:extLst>
              <p:ext uri="{D42A27DB-BD31-4B8C-83A1-F6EECF244321}">
                <p14:modId xmlns:p14="http://schemas.microsoft.com/office/powerpoint/2010/main" val="2334774291"/>
              </p:ext>
            </p:extLst>
          </p:nvPr>
        </p:nvGraphicFramePr>
        <p:xfrm>
          <a:off x="226964" y="1433419"/>
          <a:ext cx="7175500" cy="1143000"/>
        </p:xfrm>
        <a:graphic>
          <a:graphicData uri="http://schemas.openxmlformats.org/drawingml/2006/table">
            <a:tbl>
              <a:tblPr>
                <a:tableStyleId>{5C22544A-7EE6-4342-B048-85BDC9FD1C3A}</a:tableStyleId>
              </a:tblPr>
              <a:tblGrid>
                <a:gridCol w="2336800">
                  <a:extLst>
                    <a:ext uri="{9D8B030D-6E8A-4147-A177-3AD203B41FA5}">
                      <a16:colId xmlns:a16="http://schemas.microsoft.com/office/drawing/2014/main" val="691433854"/>
                    </a:ext>
                  </a:extLst>
                </a:gridCol>
                <a:gridCol w="800100">
                  <a:extLst>
                    <a:ext uri="{9D8B030D-6E8A-4147-A177-3AD203B41FA5}">
                      <a16:colId xmlns:a16="http://schemas.microsoft.com/office/drawing/2014/main" val="2158478753"/>
                    </a:ext>
                  </a:extLst>
                </a:gridCol>
                <a:gridCol w="1308100">
                  <a:extLst>
                    <a:ext uri="{9D8B030D-6E8A-4147-A177-3AD203B41FA5}">
                      <a16:colId xmlns:a16="http://schemas.microsoft.com/office/drawing/2014/main" val="1080380747"/>
                    </a:ext>
                  </a:extLst>
                </a:gridCol>
                <a:gridCol w="1905000">
                  <a:extLst>
                    <a:ext uri="{9D8B030D-6E8A-4147-A177-3AD203B41FA5}">
                      <a16:colId xmlns:a16="http://schemas.microsoft.com/office/drawing/2014/main" val="4137668172"/>
                    </a:ext>
                  </a:extLst>
                </a:gridCol>
                <a:gridCol w="825500">
                  <a:extLst>
                    <a:ext uri="{9D8B030D-6E8A-4147-A177-3AD203B41FA5}">
                      <a16:colId xmlns:a16="http://schemas.microsoft.com/office/drawing/2014/main" val="861565720"/>
                    </a:ext>
                  </a:extLst>
                </a:gridCol>
              </a:tblGrid>
              <a:tr h="0">
                <a:tc>
                  <a:txBody>
                    <a:bodyPr/>
                    <a:lstStyle/>
                    <a:p>
                      <a:pPr algn="l" fontAlgn="b"/>
                      <a:r>
                        <a:rPr lang="en-US" sz="1200" b="1" u="sng" strike="noStrike" dirty="0">
                          <a:effectLst/>
                        </a:rPr>
                        <a:t>WACC (Cost of Capital)</a:t>
                      </a:r>
                      <a:endParaRPr lang="en-US" sz="1200" b="1" i="0" u="sng"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437074045"/>
                  </a:ext>
                </a:extLst>
              </a:tr>
              <a:tr h="198120">
                <a:tc>
                  <a:txBody>
                    <a:bodyPr/>
                    <a:lstStyle/>
                    <a:p>
                      <a:pPr algn="l" fontAlgn="ctr"/>
                      <a:r>
                        <a:rPr lang="en-US" sz="1200" b="1" u="none" strike="noStrike" dirty="0">
                          <a:effectLst/>
                        </a:rPr>
                        <a:t> </a:t>
                      </a:r>
                      <a:endParaRPr lang="en-US" sz="1200" b="1" i="0" u="none" strike="noStrike" dirty="0">
                        <a:solidFill>
                          <a:srgbClr val="000000"/>
                        </a:solidFill>
                        <a:effectLst/>
                        <a:latin typeface="Times New Roman" panose="02020603050405020304" pitchFamily="18" charset="0"/>
                      </a:endParaRPr>
                    </a:p>
                  </a:txBody>
                  <a:tcPr marL="0" marR="0" marT="0" marB="0" anchor="ctr"/>
                </a:tc>
                <a:tc>
                  <a:txBody>
                    <a:bodyPr/>
                    <a:lstStyle/>
                    <a:p>
                      <a:pPr algn="l" fontAlgn="b"/>
                      <a:r>
                        <a:rPr lang="en-US" sz="1200" b="1" u="none" strike="noStrike" dirty="0">
                          <a:effectLst/>
                        </a:rPr>
                        <a:t> </a:t>
                      </a:r>
                      <a:endParaRPr lang="en-US" sz="1200" b="1" i="0" u="none" strike="noStrike" dirty="0">
                        <a:solidFill>
                          <a:srgbClr val="000000"/>
                        </a:solidFill>
                        <a:effectLst/>
                        <a:latin typeface="Times New Roman" panose="02020603050405020304" pitchFamily="18" charset="0"/>
                      </a:endParaRPr>
                    </a:p>
                  </a:txBody>
                  <a:tcPr marL="0" marR="0" marT="0" marB="0" anchor="b"/>
                </a:tc>
                <a:tc>
                  <a:txBody>
                    <a:bodyPr/>
                    <a:lstStyle/>
                    <a:p>
                      <a:pPr algn="ctr" fontAlgn="ctr"/>
                      <a:r>
                        <a:rPr lang="en-US" sz="1200" b="1" u="none" strike="noStrike" dirty="0">
                          <a:effectLst/>
                        </a:rPr>
                        <a:t>Equity</a:t>
                      </a:r>
                      <a:endParaRPr lang="en-US" sz="12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200" b="1" u="none" strike="noStrike" dirty="0">
                          <a:effectLst/>
                        </a:rPr>
                        <a:t> Financial Debt</a:t>
                      </a:r>
                      <a:endParaRPr lang="en-US" sz="1200" b="1"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200" b="1" u="none" strike="noStrike" dirty="0">
                          <a:effectLst/>
                        </a:rPr>
                        <a:t>Capital</a:t>
                      </a:r>
                      <a:endParaRPr lang="en-US" sz="1200" b="1"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387384476"/>
                  </a:ext>
                </a:extLst>
              </a:tr>
              <a:tr h="198120">
                <a:tc>
                  <a:txBody>
                    <a:bodyPr/>
                    <a:lstStyle/>
                    <a:p>
                      <a:pPr algn="l" fontAlgn="b"/>
                      <a:r>
                        <a:rPr lang="en-US" sz="1200" u="none" strike="noStrike" dirty="0">
                          <a:effectLst/>
                        </a:rPr>
                        <a:t>Book Value as of Dec 2019</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200" u="none" strike="noStrike" dirty="0">
                          <a:effectLst/>
                        </a:rPr>
                        <a:t> </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                   756.202 </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                                    74.232 </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      830.433 </a:t>
                      </a:r>
                      <a:endParaRPr lang="en-US" sz="120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510674142"/>
                  </a:ext>
                </a:extLst>
              </a:tr>
              <a:tr h="198120">
                <a:tc>
                  <a:txBody>
                    <a:bodyPr/>
                    <a:lstStyle/>
                    <a:p>
                      <a:pPr algn="l" fontAlgn="b"/>
                      <a:r>
                        <a:rPr lang="en-US" sz="1200" u="none" strike="noStrike">
                          <a:effectLst/>
                        </a:rPr>
                        <a:t>Weight in Cost of Capital</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91%</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9%</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100%</a:t>
                      </a:r>
                      <a:endParaRPr lang="en-US" sz="120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282018919"/>
                  </a:ext>
                </a:extLst>
              </a:tr>
              <a:tr h="198120">
                <a:tc>
                  <a:txBody>
                    <a:bodyPr/>
                    <a:lstStyle/>
                    <a:p>
                      <a:pPr algn="l" fontAlgn="b"/>
                      <a:r>
                        <a:rPr lang="en-US" sz="1200" u="none" strike="noStrike" dirty="0">
                          <a:effectLst>
                            <a:outerShdw blurRad="38100" dist="38100" dir="2700000" algn="tl">
                              <a:srgbClr val="000000">
                                <a:alpha val="43137"/>
                              </a:srgbClr>
                            </a:outerShdw>
                          </a:effectLst>
                        </a:rPr>
                        <a:t>Cost of components</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l" fontAlgn="b"/>
                      <a:r>
                        <a:rPr lang="en-US" sz="1200" u="none" strike="noStrike" dirty="0">
                          <a:effectLst>
                            <a:outerShdw blurRad="38100" dist="38100" dir="2700000" algn="tl">
                              <a:srgbClr val="000000">
                                <a:alpha val="43137"/>
                              </a:srgbClr>
                            </a:outerShdw>
                          </a:effectLst>
                        </a:rPr>
                        <a:t> </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r" fontAlgn="b"/>
                      <a:r>
                        <a:rPr lang="en-US" sz="1200" u="none" strike="noStrike" dirty="0">
                          <a:effectLst>
                            <a:outerShdw blurRad="38100" dist="38100" dir="2700000" algn="tl">
                              <a:srgbClr val="000000">
                                <a:alpha val="43137"/>
                              </a:srgbClr>
                            </a:outerShdw>
                          </a:effectLst>
                        </a:rPr>
                        <a:t>14,8%</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r" fontAlgn="b"/>
                      <a:r>
                        <a:rPr lang="en-US" sz="1200" u="none" strike="noStrike" dirty="0">
                          <a:effectLst>
                            <a:outerShdw blurRad="38100" dist="38100" dir="2700000" algn="tl">
                              <a:srgbClr val="000000">
                                <a:alpha val="43137"/>
                              </a:srgbClr>
                            </a:outerShdw>
                          </a:effectLst>
                        </a:rPr>
                        <a:t>6,7%</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r" fontAlgn="b"/>
                      <a:r>
                        <a:rPr lang="en-US" sz="1200" u="none" strike="noStrike" dirty="0">
                          <a:effectLst>
                            <a:outerShdw blurRad="38100" dist="38100" dir="2700000" algn="tl">
                              <a:srgbClr val="000000">
                                <a:alpha val="43137"/>
                              </a:srgbClr>
                            </a:outerShdw>
                          </a:effectLst>
                        </a:rPr>
                        <a:t>14,1%</a:t>
                      </a:r>
                      <a:endParaRPr lang="en-US" sz="1200" b="1" i="0" u="none" strike="noStrike" dirty="0">
                        <a:solidFill>
                          <a:srgbClr val="FF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extLst>
                  <a:ext uri="{0D108BD9-81ED-4DB2-BD59-A6C34878D82A}">
                    <a16:rowId xmlns:a16="http://schemas.microsoft.com/office/drawing/2014/main" val="896930523"/>
                  </a:ext>
                </a:extLst>
              </a:tr>
            </a:tbl>
          </a:graphicData>
        </a:graphic>
      </p:graphicFrame>
      <p:graphicFrame>
        <p:nvGraphicFramePr>
          <p:cNvPr id="3" name="Table 2">
            <a:extLst>
              <a:ext uri="{FF2B5EF4-FFF2-40B4-BE49-F238E27FC236}">
                <a16:creationId xmlns:a16="http://schemas.microsoft.com/office/drawing/2014/main" id="{0E4B5741-D474-4C8C-97FF-F458A616E26E}"/>
              </a:ext>
            </a:extLst>
          </p:cNvPr>
          <p:cNvGraphicFramePr>
            <a:graphicFrameLocks noGrp="1"/>
          </p:cNvGraphicFramePr>
          <p:nvPr>
            <p:extLst>
              <p:ext uri="{D42A27DB-BD31-4B8C-83A1-F6EECF244321}">
                <p14:modId xmlns:p14="http://schemas.microsoft.com/office/powerpoint/2010/main" val="3947524410"/>
              </p:ext>
            </p:extLst>
          </p:nvPr>
        </p:nvGraphicFramePr>
        <p:xfrm>
          <a:off x="226964" y="2581431"/>
          <a:ext cx="4445000" cy="1444129"/>
        </p:xfrm>
        <a:graphic>
          <a:graphicData uri="http://schemas.openxmlformats.org/drawingml/2006/table">
            <a:tbl>
              <a:tblPr>
                <a:tableStyleId>{5C22544A-7EE6-4342-B048-85BDC9FD1C3A}</a:tableStyleId>
              </a:tblPr>
              <a:tblGrid>
                <a:gridCol w="2336800">
                  <a:extLst>
                    <a:ext uri="{9D8B030D-6E8A-4147-A177-3AD203B41FA5}">
                      <a16:colId xmlns:a16="http://schemas.microsoft.com/office/drawing/2014/main" val="650591864"/>
                    </a:ext>
                  </a:extLst>
                </a:gridCol>
                <a:gridCol w="800100">
                  <a:extLst>
                    <a:ext uri="{9D8B030D-6E8A-4147-A177-3AD203B41FA5}">
                      <a16:colId xmlns:a16="http://schemas.microsoft.com/office/drawing/2014/main" val="2170493091"/>
                    </a:ext>
                  </a:extLst>
                </a:gridCol>
                <a:gridCol w="1308100">
                  <a:extLst>
                    <a:ext uri="{9D8B030D-6E8A-4147-A177-3AD203B41FA5}">
                      <a16:colId xmlns:a16="http://schemas.microsoft.com/office/drawing/2014/main" val="797747625"/>
                    </a:ext>
                  </a:extLst>
                </a:gridCol>
              </a:tblGrid>
              <a:tr h="198120">
                <a:tc>
                  <a:txBody>
                    <a:bodyPr/>
                    <a:lstStyle/>
                    <a:p>
                      <a:pPr algn="l" fontAlgn="b"/>
                      <a:r>
                        <a:rPr lang="en-US" sz="1200" b="1" u="sng" strike="noStrike" dirty="0">
                          <a:effectLst/>
                        </a:rPr>
                        <a:t>Rd (Cost of Debt)</a:t>
                      </a:r>
                      <a:endParaRPr lang="en-US" sz="1200" b="1" i="0" u="sng"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883331257"/>
                  </a:ext>
                </a:extLst>
              </a:tr>
              <a:tr h="198120">
                <a:tc>
                  <a:txBody>
                    <a:bodyPr/>
                    <a:lstStyle/>
                    <a:p>
                      <a:pPr algn="l" fontAlgn="b"/>
                      <a:endParaRPr lang="en-US" sz="1200" b="1" i="0" u="sng"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884290560"/>
                  </a:ext>
                </a:extLst>
              </a:tr>
              <a:tr h="198120">
                <a:tc>
                  <a:txBody>
                    <a:bodyPr/>
                    <a:lstStyle/>
                    <a:p>
                      <a:pPr algn="l" fontAlgn="b"/>
                      <a:r>
                        <a:rPr lang="en-US" sz="1200" u="none" strike="noStrike">
                          <a:effectLst/>
                        </a:rPr>
                        <a:t>Corporate tax rate (%)</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200" u="none" strike="noStrike">
                          <a:effectLst/>
                        </a:rPr>
                        <a:t> </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22%</a:t>
                      </a:r>
                      <a:endParaRPr lang="en-US" sz="120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80953568"/>
                  </a:ext>
                </a:extLst>
              </a:tr>
              <a:tr h="198120">
                <a:tc>
                  <a:txBody>
                    <a:bodyPr/>
                    <a:lstStyle/>
                    <a:p>
                      <a:pPr algn="l" fontAlgn="b"/>
                      <a:endParaRPr lang="en-US" sz="1200" b="1" i="0" u="sng"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432902788"/>
                  </a:ext>
                </a:extLst>
              </a:tr>
              <a:tr h="255409">
                <a:tc>
                  <a:txBody>
                    <a:bodyPr/>
                    <a:lstStyle/>
                    <a:p>
                      <a:pPr algn="l" fontAlgn="b"/>
                      <a:r>
                        <a:rPr lang="en-US" sz="1200" u="sng" strike="noStrike">
                          <a:effectLst/>
                        </a:rPr>
                        <a:t> </a:t>
                      </a:r>
                      <a:endParaRPr lang="en-US" sz="1200" b="1" i="0" u="sng"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 </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Interest margin (%)</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376594306"/>
                  </a:ext>
                </a:extLst>
              </a:tr>
              <a:tr h="198120">
                <a:tc>
                  <a:txBody>
                    <a:bodyPr/>
                    <a:lstStyle/>
                    <a:p>
                      <a:pPr algn="l" fontAlgn="b"/>
                      <a:r>
                        <a:rPr lang="en-US" sz="1200" u="none" strike="noStrike">
                          <a:effectLst/>
                        </a:rPr>
                        <a:t>ST debt</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       71.353 </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8,50%</a:t>
                      </a:r>
                      <a:endParaRPr lang="en-US" sz="120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722644862"/>
                  </a:ext>
                </a:extLst>
              </a:tr>
              <a:tr h="198120">
                <a:tc>
                  <a:txBody>
                    <a:bodyPr/>
                    <a:lstStyle/>
                    <a:p>
                      <a:pPr algn="l" fontAlgn="b"/>
                      <a:r>
                        <a:rPr lang="en-US" sz="1200" u="none" strike="noStrike" dirty="0">
                          <a:effectLst/>
                        </a:rPr>
                        <a:t>LT debt</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         2.878 </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dirty="0">
                          <a:effectLst/>
                        </a:rPr>
                        <a:t>12,00%</a:t>
                      </a:r>
                      <a:endParaRPr lang="en-US" sz="120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591360703"/>
                  </a:ext>
                </a:extLst>
              </a:tr>
            </a:tbl>
          </a:graphicData>
        </a:graphic>
      </p:graphicFrame>
      <p:graphicFrame>
        <p:nvGraphicFramePr>
          <p:cNvPr id="4" name="Table 3">
            <a:extLst>
              <a:ext uri="{FF2B5EF4-FFF2-40B4-BE49-F238E27FC236}">
                <a16:creationId xmlns:a16="http://schemas.microsoft.com/office/drawing/2014/main" id="{8879EA40-2169-4EFC-883E-49E947AAE0BE}"/>
              </a:ext>
            </a:extLst>
          </p:cNvPr>
          <p:cNvGraphicFramePr>
            <a:graphicFrameLocks noGrp="1"/>
          </p:cNvGraphicFramePr>
          <p:nvPr>
            <p:extLst>
              <p:ext uri="{D42A27DB-BD31-4B8C-83A1-F6EECF244321}">
                <p14:modId xmlns:p14="http://schemas.microsoft.com/office/powerpoint/2010/main" val="2943511965"/>
              </p:ext>
            </p:extLst>
          </p:nvPr>
        </p:nvGraphicFramePr>
        <p:xfrm>
          <a:off x="4671964" y="2579934"/>
          <a:ext cx="2711816" cy="563880"/>
        </p:xfrm>
        <a:graphic>
          <a:graphicData uri="http://schemas.openxmlformats.org/drawingml/2006/table">
            <a:tbl>
              <a:tblPr>
                <a:tableStyleId>{5C22544A-7EE6-4342-B048-85BDC9FD1C3A}</a:tableStyleId>
              </a:tblPr>
              <a:tblGrid>
                <a:gridCol w="1882065">
                  <a:extLst>
                    <a:ext uri="{9D8B030D-6E8A-4147-A177-3AD203B41FA5}">
                      <a16:colId xmlns:a16="http://schemas.microsoft.com/office/drawing/2014/main" val="530324851"/>
                    </a:ext>
                  </a:extLst>
                </a:gridCol>
                <a:gridCol w="829751">
                  <a:extLst>
                    <a:ext uri="{9D8B030D-6E8A-4147-A177-3AD203B41FA5}">
                      <a16:colId xmlns:a16="http://schemas.microsoft.com/office/drawing/2014/main" val="690067823"/>
                    </a:ext>
                  </a:extLst>
                </a:gridCol>
              </a:tblGrid>
              <a:tr h="198120">
                <a:tc>
                  <a:txBody>
                    <a:bodyPr/>
                    <a:lstStyle/>
                    <a:p>
                      <a:pPr algn="l" fontAlgn="b"/>
                      <a:r>
                        <a:rPr lang="en-US" sz="1200" u="none" strike="noStrike">
                          <a:effectLst/>
                        </a:rPr>
                        <a:t>Rd</a:t>
                      </a:r>
                      <a:endParaRPr lang="en-US" sz="120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8,6%</a:t>
                      </a:r>
                      <a:endParaRPr lang="en-US" sz="1200" b="1" i="0" u="none" strike="noStrike">
                        <a:solidFill>
                          <a:srgbClr val="FF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857770628"/>
                  </a:ext>
                </a:extLst>
              </a:tr>
              <a:tr h="198120">
                <a:tc>
                  <a:txBody>
                    <a:bodyPr/>
                    <a:lstStyle/>
                    <a:p>
                      <a:pPr algn="l" fontAlgn="b"/>
                      <a:r>
                        <a:rPr lang="en-US" sz="1200" u="none" strike="noStrike" dirty="0">
                          <a:effectLst>
                            <a:outerShdw blurRad="38100" dist="38100" dir="2700000" algn="tl">
                              <a:srgbClr val="000000">
                                <a:alpha val="43137"/>
                              </a:srgbClr>
                            </a:outerShdw>
                          </a:effectLst>
                        </a:rPr>
                        <a:t>Rd * (1-Tc) (Cost of debt after tax)</a:t>
                      </a:r>
                      <a:endParaRPr lang="en-US" sz="1200" b="1"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r" fontAlgn="b"/>
                      <a:r>
                        <a:rPr lang="en-US" sz="1200" u="none" strike="noStrike" dirty="0">
                          <a:effectLst>
                            <a:outerShdw blurRad="38100" dist="38100" dir="2700000" algn="tl">
                              <a:srgbClr val="000000">
                                <a:alpha val="43137"/>
                              </a:srgbClr>
                            </a:outerShdw>
                          </a:effectLst>
                        </a:rPr>
                        <a:t>6,7%</a:t>
                      </a:r>
                      <a:endParaRPr lang="en-US" sz="1200" b="1" i="0" u="none" strike="noStrike" dirty="0">
                        <a:solidFill>
                          <a:srgbClr val="FF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extLst>
                  <a:ext uri="{0D108BD9-81ED-4DB2-BD59-A6C34878D82A}">
                    <a16:rowId xmlns:a16="http://schemas.microsoft.com/office/drawing/2014/main" val="3641768897"/>
                  </a:ext>
                </a:extLst>
              </a:tr>
            </a:tbl>
          </a:graphicData>
        </a:graphic>
      </p:graphicFrame>
      <p:graphicFrame>
        <p:nvGraphicFramePr>
          <p:cNvPr id="8" name="Table 7">
            <a:extLst>
              <a:ext uri="{FF2B5EF4-FFF2-40B4-BE49-F238E27FC236}">
                <a16:creationId xmlns:a16="http://schemas.microsoft.com/office/drawing/2014/main" id="{6FAA09B5-B6CA-4336-926F-2A59769E50DA}"/>
              </a:ext>
            </a:extLst>
          </p:cNvPr>
          <p:cNvGraphicFramePr>
            <a:graphicFrameLocks noGrp="1"/>
          </p:cNvGraphicFramePr>
          <p:nvPr>
            <p:extLst>
              <p:ext uri="{D42A27DB-BD31-4B8C-83A1-F6EECF244321}">
                <p14:modId xmlns:p14="http://schemas.microsoft.com/office/powerpoint/2010/main" val="906636179"/>
              </p:ext>
            </p:extLst>
          </p:nvPr>
        </p:nvGraphicFramePr>
        <p:xfrm>
          <a:off x="226964" y="4036058"/>
          <a:ext cx="4445000" cy="1569720"/>
        </p:xfrm>
        <a:graphic>
          <a:graphicData uri="http://schemas.openxmlformats.org/drawingml/2006/table">
            <a:tbl>
              <a:tblPr>
                <a:tableStyleId>{5C22544A-7EE6-4342-B048-85BDC9FD1C3A}</a:tableStyleId>
              </a:tblPr>
              <a:tblGrid>
                <a:gridCol w="2336800">
                  <a:extLst>
                    <a:ext uri="{9D8B030D-6E8A-4147-A177-3AD203B41FA5}">
                      <a16:colId xmlns:a16="http://schemas.microsoft.com/office/drawing/2014/main" val="108020069"/>
                    </a:ext>
                  </a:extLst>
                </a:gridCol>
                <a:gridCol w="800100">
                  <a:extLst>
                    <a:ext uri="{9D8B030D-6E8A-4147-A177-3AD203B41FA5}">
                      <a16:colId xmlns:a16="http://schemas.microsoft.com/office/drawing/2014/main" val="3598865429"/>
                    </a:ext>
                  </a:extLst>
                </a:gridCol>
                <a:gridCol w="1308100">
                  <a:extLst>
                    <a:ext uri="{9D8B030D-6E8A-4147-A177-3AD203B41FA5}">
                      <a16:colId xmlns:a16="http://schemas.microsoft.com/office/drawing/2014/main" val="2648825955"/>
                    </a:ext>
                  </a:extLst>
                </a:gridCol>
              </a:tblGrid>
              <a:tr h="198120">
                <a:tc>
                  <a:txBody>
                    <a:bodyPr/>
                    <a:lstStyle/>
                    <a:p>
                      <a:pPr algn="l" fontAlgn="b"/>
                      <a:r>
                        <a:rPr lang="en-US" sz="1200" b="1" u="sng" strike="noStrike" dirty="0">
                          <a:effectLst/>
                        </a:rPr>
                        <a:t>Re (Cost of Equity)</a:t>
                      </a:r>
                      <a:endParaRPr lang="en-US" sz="1200" b="1" i="0" u="sng"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092339808"/>
                  </a:ext>
                </a:extLst>
              </a:tr>
              <a:tr h="0">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681915169"/>
                  </a:ext>
                </a:extLst>
              </a:tr>
              <a:tr h="198120">
                <a:tc>
                  <a:txBody>
                    <a:bodyPr/>
                    <a:lstStyle/>
                    <a:p>
                      <a:pPr algn="l" fontAlgn="b"/>
                      <a:r>
                        <a:rPr lang="en-US" sz="1200" u="none" strike="noStrike">
                          <a:effectLst/>
                        </a:rPr>
                        <a:t> </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200" u="none" strike="noStrike">
                          <a:effectLst/>
                        </a:rPr>
                        <a:t> </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200" u="none" strike="noStrike">
                          <a:effectLst/>
                        </a:rPr>
                        <a:t> </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700577886"/>
                  </a:ext>
                </a:extLst>
              </a:tr>
              <a:tr h="198120">
                <a:tc>
                  <a:txBody>
                    <a:bodyPr/>
                    <a:lstStyle/>
                    <a:p>
                      <a:pPr algn="l" fontAlgn="b"/>
                      <a:r>
                        <a:rPr lang="en-US" sz="1200" u="none" strike="noStrike" dirty="0">
                          <a:effectLst/>
                        </a:rPr>
                        <a:t>Risk free rate (Rf)</a:t>
                      </a:r>
                      <a:endParaRPr lang="en-US" sz="1200" b="0" i="0" u="none" strike="noStrike" dirty="0">
                        <a:solidFill>
                          <a:srgbClr val="000000"/>
                        </a:solidFill>
                        <a:effectLst/>
                        <a:latin typeface="Times New Roman" panose="02020603050405020304" pitchFamily="18" charset="0"/>
                      </a:endParaRPr>
                    </a:p>
                  </a:txBody>
                  <a:tcPr marL="0" marR="0" marT="0" marB="0" anchor="b"/>
                </a:tc>
                <a:tc>
                  <a:txBody>
                    <a:bodyPr/>
                    <a:lstStyle/>
                    <a:p>
                      <a:pPr algn="ctr"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10,68%</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278007617"/>
                  </a:ext>
                </a:extLst>
              </a:tr>
              <a:tr h="198120">
                <a:tc>
                  <a:txBody>
                    <a:bodyPr/>
                    <a:lstStyle/>
                    <a:p>
                      <a:pPr algn="l" fontAlgn="b"/>
                      <a:r>
                        <a:rPr lang="en-US" sz="1200" u="none" strike="noStrike">
                          <a:effectLst/>
                        </a:rPr>
                        <a:t>Expected market return (Rm)</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ctr"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16,18%</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378945942"/>
                  </a:ext>
                </a:extLst>
              </a:tr>
              <a:tr h="198120">
                <a:tc>
                  <a:txBody>
                    <a:bodyPr/>
                    <a:lstStyle/>
                    <a:p>
                      <a:pPr algn="l" fontAlgn="b"/>
                      <a:r>
                        <a:rPr lang="en-US" sz="1200" u="none" strike="noStrike">
                          <a:effectLst/>
                        </a:rPr>
                        <a:t>UL Beta (Bu)</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0,70</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564866700"/>
                  </a:ext>
                </a:extLst>
              </a:tr>
              <a:tr h="198120">
                <a:tc>
                  <a:txBody>
                    <a:bodyPr/>
                    <a:lstStyle/>
                    <a:p>
                      <a:pPr algn="l" fontAlgn="b"/>
                      <a:r>
                        <a:rPr lang="en-US" sz="1200" u="none" strike="noStrike">
                          <a:effectLst/>
                        </a:rPr>
                        <a:t>Levered Beta (Bl)</a:t>
                      </a:r>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ctr" fontAlgn="b"/>
                      <a:endParaRPr lang="en-US" sz="120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200" u="none" strike="noStrike">
                          <a:effectLst/>
                        </a:rPr>
                        <a:t>0,75</a:t>
                      </a:r>
                      <a:endParaRPr lang="en-US" sz="120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169651862"/>
                  </a:ext>
                </a:extLst>
              </a:tr>
              <a:tr h="198120">
                <a:tc>
                  <a:txBody>
                    <a:bodyPr/>
                    <a:lstStyle/>
                    <a:p>
                      <a:pPr algn="l" fontAlgn="b"/>
                      <a:r>
                        <a:rPr lang="en-US" sz="1200" u="none" strike="noStrike" dirty="0">
                          <a:effectLst>
                            <a:outerShdw blurRad="38100" dist="38100" dir="2700000" algn="tl">
                              <a:srgbClr val="000000">
                                <a:alpha val="43137"/>
                              </a:srgbClr>
                            </a:outerShdw>
                          </a:effectLst>
                        </a:rPr>
                        <a:t>Cost of equity (Re)</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ctr" fontAlgn="b"/>
                      <a:r>
                        <a:rPr lang="en-US" sz="1200" u="none" strike="noStrike" dirty="0">
                          <a:effectLst>
                            <a:outerShdw blurRad="38100" dist="38100" dir="2700000" algn="tl">
                              <a:srgbClr val="000000">
                                <a:alpha val="43137"/>
                              </a:srgbClr>
                            </a:outerShdw>
                          </a:effectLst>
                        </a:rPr>
                        <a:t> </a:t>
                      </a:r>
                      <a:endParaRPr lang="en-US" sz="1200" b="0" i="0" u="none" strike="noStrike" dirty="0">
                        <a:solidFill>
                          <a:srgbClr val="00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tc>
                  <a:txBody>
                    <a:bodyPr/>
                    <a:lstStyle/>
                    <a:p>
                      <a:pPr algn="r" fontAlgn="b"/>
                      <a:r>
                        <a:rPr lang="en-US" sz="1200" u="none" strike="noStrike" dirty="0">
                          <a:effectLst>
                            <a:outerShdw blurRad="38100" dist="38100" dir="2700000" algn="tl">
                              <a:srgbClr val="000000">
                                <a:alpha val="43137"/>
                              </a:srgbClr>
                            </a:outerShdw>
                          </a:effectLst>
                        </a:rPr>
                        <a:t>14,8%</a:t>
                      </a:r>
                      <a:endParaRPr lang="en-US" sz="1200" b="1" i="0" u="none" strike="noStrike" dirty="0">
                        <a:solidFill>
                          <a:srgbClr val="FF0000"/>
                        </a:solidFill>
                        <a:effectLst>
                          <a:outerShdw blurRad="38100" dist="38100" dir="2700000" algn="tl">
                            <a:srgbClr val="000000">
                              <a:alpha val="43137"/>
                            </a:srgbClr>
                          </a:outerShdw>
                        </a:effectLst>
                        <a:latin typeface="Times New Roman" panose="02020603050405020304" pitchFamily="18" charset="0"/>
                      </a:endParaRPr>
                    </a:p>
                  </a:txBody>
                  <a:tcPr marL="0" marR="0" marT="0" marB="0" anchor="b">
                    <a:solidFill>
                      <a:schemeClr val="accent3">
                        <a:lumMod val="20000"/>
                        <a:lumOff val="80000"/>
                      </a:schemeClr>
                    </a:solidFill>
                  </a:tcPr>
                </a:tc>
                <a:extLst>
                  <a:ext uri="{0D108BD9-81ED-4DB2-BD59-A6C34878D82A}">
                    <a16:rowId xmlns:a16="http://schemas.microsoft.com/office/drawing/2014/main" val="928511692"/>
                  </a:ext>
                </a:extLst>
              </a:tr>
            </a:tbl>
          </a:graphicData>
        </a:graphic>
      </p:graphicFrame>
      <p:graphicFrame>
        <p:nvGraphicFramePr>
          <p:cNvPr id="42" name="Group 108">
            <a:extLst>
              <a:ext uri="{FF2B5EF4-FFF2-40B4-BE49-F238E27FC236}">
                <a16:creationId xmlns:a16="http://schemas.microsoft.com/office/drawing/2014/main" id="{63D1F3B8-8F64-48F5-8995-D57F84785A22}"/>
              </a:ext>
            </a:extLst>
          </p:cNvPr>
          <p:cNvGraphicFramePr>
            <a:graphicFrameLocks noGrp="1"/>
          </p:cNvGraphicFramePr>
          <p:nvPr>
            <p:extLst>
              <p:ext uri="{D42A27DB-BD31-4B8C-83A1-F6EECF244321}">
                <p14:modId xmlns:p14="http://schemas.microsoft.com/office/powerpoint/2010/main" val="2682023086"/>
              </p:ext>
            </p:extLst>
          </p:nvPr>
        </p:nvGraphicFramePr>
        <p:xfrm>
          <a:off x="7590171" y="1433419"/>
          <a:ext cx="3344922" cy="3930252"/>
        </p:xfrm>
        <a:graphic>
          <a:graphicData uri="http://schemas.openxmlformats.org/drawingml/2006/table">
            <a:tbl>
              <a:tblPr/>
              <a:tblGrid>
                <a:gridCol w="3344922">
                  <a:extLst>
                    <a:ext uri="{9D8B030D-6E8A-4147-A177-3AD203B41FA5}">
                      <a16:colId xmlns:a16="http://schemas.microsoft.com/office/drawing/2014/main" val="20000"/>
                    </a:ext>
                  </a:extLst>
                </a:gridCol>
              </a:tblGrid>
              <a:tr h="2072537">
                <a:tc>
                  <a:txBody>
                    <a:bodyPr/>
                    <a:lstStyle/>
                    <a:p>
                      <a:pPr marL="0" indent="0">
                        <a:buFont typeface="Arial" panose="020B0604020202020204" pitchFamily="34" charset="0"/>
                        <a:buNone/>
                      </a:pPr>
                      <a:r>
                        <a:rPr lang="tr-TR" sz="1250" b="1" i="0" dirty="0">
                          <a:solidFill>
                            <a:schemeClr val="bg1"/>
                          </a:solidFill>
                          <a:effectLst/>
                          <a:highlight>
                            <a:srgbClr val="000080"/>
                          </a:highlight>
                        </a:rPr>
                        <a:t> </a:t>
                      </a:r>
                      <a:r>
                        <a:rPr lang="tr-TR" sz="1250" b="1" i="0" dirty="0" err="1">
                          <a:solidFill>
                            <a:schemeClr val="bg1"/>
                          </a:solidFill>
                          <a:effectLst/>
                          <a:highlight>
                            <a:srgbClr val="000080"/>
                          </a:highlight>
                        </a:rPr>
                        <a:t>Assumptions</a:t>
                      </a:r>
                      <a:r>
                        <a:rPr lang="tr-TR" sz="1300" b="1" i="0" dirty="0">
                          <a:solidFill>
                            <a:schemeClr val="bg1"/>
                          </a:solidFill>
                          <a:effectLst/>
                          <a:highlight>
                            <a:srgbClr val="000080"/>
                          </a:highlight>
                        </a:rPr>
                        <a:t>    </a:t>
                      </a:r>
                      <a:endParaRPr lang="tr-TR" sz="1300" dirty="0"/>
                    </a:p>
                    <a:p>
                      <a:pPr marL="171450" indent="-171450">
                        <a:buFont typeface="Arial" panose="020B0604020202020204" pitchFamily="34" charset="0"/>
                        <a:buChar cha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300" dirty="0"/>
                        <a:t>US 10Year = 0.68%</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300" dirty="0" err="1"/>
                        <a:t>Turkey</a:t>
                      </a:r>
                      <a:r>
                        <a:rPr lang="tr-TR" sz="1300" dirty="0"/>
                        <a:t> </a:t>
                      </a:r>
                      <a:r>
                        <a:rPr lang="tr-TR" sz="1300" dirty="0" err="1"/>
                        <a:t>inflation</a:t>
                      </a:r>
                      <a:r>
                        <a:rPr lang="tr-TR" sz="1300" dirty="0"/>
                        <a:t> = 10%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CDS 10 Year Turkey = 5.5%</a:t>
                      </a: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300" dirty="0"/>
                        <a:t>Risk-</a:t>
                      </a:r>
                      <a:r>
                        <a:rPr lang="tr-TR" sz="1300" dirty="0" err="1"/>
                        <a:t>free</a:t>
                      </a:r>
                      <a:r>
                        <a:rPr lang="tr-TR" sz="1300" dirty="0"/>
                        <a:t> Rate = 0.68% + 10%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sz="1300" dirty="0" err="1"/>
                        <a:t>Expected</a:t>
                      </a:r>
                      <a:r>
                        <a:rPr lang="tr-TR" sz="1300" dirty="0"/>
                        <a:t> Market Return = Risk-</a:t>
                      </a:r>
                      <a:r>
                        <a:rPr lang="tr-TR" sz="1300" dirty="0" err="1"/>
                        <a:t>free</a:t>
                      </a:r>
                      <a:r>
                        <a:rPr lang="tr-TR" sz="1300" dirty="0"/>
                        <a:t> + CDS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tr-TR" sz="13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CFA Institute suggests adding the inflation rate differential</a:t>
                      </a:r>
                      <a:r>
                        <a:rPr lang="tr-TR" sz="1300" dirty="0"/>
                        <a:t> </a:t>
                      </a:r>
                      <a:r>
                        <a:rPr lang="en-US" sz="1300" dirty="0"/>
                        <a:t>between the local economy and a developed nation and using that as a spread on top of that same developed nation's long-term bond yield.</a:t>
                      </a:r>
                      <a:endParaRPr lang="tr-TR" sz="1300" dirty="0"/>
                    </a:p>
                    <a:p>
                      <a:pPr marL="171450" indent="-171450">
                        <a:buFont typeface="Arial" panose="020B0604020202020204" pitchFamily="34" charset="0"/>
                        <a:buChar char="•"/>
                      </a:pPr>
                      <a:endParaRPr lang="tr-TR" sz="1300" dirty="0"/>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0940">
                <a:tc>
                  <a:txBody>
                    <a:bodyPr/>
                    <a:lstStyle/>
                    <a:p>
                      <a:pPr marL="0" marR="0" lvl="0" indent="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None/>
                        <a:tabLst/>
                      </a:pPr>
                      <a:endParaRPr lang="tr-TR" sz="1300" b="0" kern="1200" dirty="0">
                        <a:solidFill>
                          <a:schemeClr val="tx1"/>
                        </a:solidFill>
                        <a:effectLst/>
                        <a:latin typeface="+mn-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77896382"/>
                  </a:ext>
                </a:extLst>
              </a:tr>
            </a:tbl>
          </a:graphicData>
        </a:graphic>
      </p:graphicFrame>
      <p:cxnSp>
        <p:nvCxnSpPr>
          <p:cNvPr id="44" name="Straight Connector 43">
            <a:extLst>
              <a:ext uri="{FF2B5EF4-FFF2-40B4-BE49-F238E27FC236}">
                <a16:creationId xmlns:a16="http://schemas.microsoft.com/office/drawing/2014/main" id="{E9C176C5-17D4-47A0-8C90-4E42B5C1A81D}"/>
              </a:ext>
            </a:extLst>
          </p:cNvPr>
          <p:cNvCxnSpPr>
            <a:cxnSpLocks/>
          </p:cNvCxnSpPr>
          <p:nvPr/>
        </p:nvCxnSpPr>
        <p:spPr>
          <a:xfrm>
            <a:off x="609598" y="6320495"/>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A6B33D9B-37FF-42CF-9C7F-86E9432056D1}"/>
              </a:ext>
            </a:extLst>
          </p:cNvPr>
          <p:cNvGrpSpPr/>
          <p:nvPr/>
        </p:nvGrpSpPr>
        <p:grpSpPr>
          <a:xfrm>
            <a:off x="7645390" y="6195842"/>
            <a:ext cx="1224000" cy="496004"/>
            <a:chOff x="1355317" y="6095931"/>
            <a:chExt cx="1224000" cy="496004"/>
          </a:xfrm>
        </p:grpSpPr>
        <p:sp>
          <p:nvSpPr>
            <p:cNvPr id="46" name="Rectangle 45">
              <a:extLst>
                <a:ext uri="{FF2B5EF4-FFF2-40B4-BE49-F238E27FC236}">
                  <a16:creationId xmlns:a16="http://schemas.microsoft.com/office/drawing/2014/main" id="{0B4242DC-3205-48DB-BD39-DB27E62FF19E}"/>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C28BE622-FF87-49E0-A921-40181B1DA66A}"/>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9AC4602E-A667-4774-8E49-A57CA18E6217}"/>
              </a:ext>
            </a:extLst>
          </p:cNvPr>
          <p:cNvGrpSpPr/>
          <p:nvPr/>
        </p:nvGrpSpPr>
        <p:grpSpPr>
          <a:xfrm>
            <a:off x="3518325" y="6194680"/>
            <a:ext cx="1224000" cy="496004"/>
            <a:chOff x="4098256" y="6095931"/>
            <a:chExt cx="1224000" cy="496004"/>
          </a:xfrm>
        </p:grpSpPr>
        <p:sp>
          <p:nvSpPr>
            <p:cNvPr id="49" name="Rectangle 48">
              <a:extLst>
                <a:ext uri="{FF2B5EF4-FFF2-40B4-BE49-F238E27FC236}">
                  <a16:creationId xmlns:a16="http://schemas.microsoft.com/office/drawing/2014/main" id="{AFE38480-216A-4B3E-9E37-798791FADE3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74FB8917-58F8-4906-89D5-2092C812017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44FB9945-B6FA-4DDD-9CAB-19D93E20D1F9}"/>
              </a:ext>
            </a:extLst>
          </p:cNvPr>
          <p:cNvGrpSpPr/>
          <p:nvPr/>
        </p:nvGrpSpPr>
        <p:grpSpPr>
          <a:xfrm>
            <a:off x="9596398" y="6195842"/>
            <a:ext cx="1224000" cy="496004"/>
            <a:chOff x="4098256" y="6095931"/>
            <a:chExt cx="1224000" cy="496004"/>
          </a:xfrm>
        </p:grpSpPr>
        <p:sp>
          <p:nvSpPr>
            <p:cNvPr id="52" name="Rectangle 51">
              <a:extLst>
                <a:ext uri="{FF2B5EF4-FFF2-40B4-BE49-F238E27FC236}">
                  <a16:creationId xmlns:a16="http://schemas.microsoft.com/office/drawing/2014/main" id="{0842D574-8528-4FE9-ADAB-EA6F4BD28C7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955865DF-850E-4AAB-910B-AB66F2A7C7D4}"/>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4" name="Group 53">
            <a:extLst>
              <a:ext uri="{FF2B5EF4-FFF2-40B4-BE49-F238E27FC236}">
                <a16:creationId xmlns:a16="http://schemas.microsoft.com/office/drawing/2014/main" id="{70325734-BC0B-42F5-A96D-9745D8E6582F}"/>
              </a:ext>
            </a:extLst>
          </p:cNvPr>
          <p:cNvGrpSpPr/>
          <p:nvPr/>
        </p:nvGrpSpPr>
        <p:grpSpPr>
          <a:xfrm>
            <a:off x="1740719" y="6181744"/>
            <a:ext cx="1224000" cy="496004"/>
            <a:chOff x="6824912" y="6095931"/>
            <a:chExt cx="1224000" cy="496004"/>
          </a:xfrm>
        </p:grpSpPr>
        <p:sp>
          <p:nvSpPr>
            <p:cNvPr id="55" name="Rectangle 54">
              <a:extLst>
                <a:ext uri="{FF2B5EF4-FFF2-40B4-BE49-F238E27FC236}">
                  <a16:creationId xmlns:a16="http://schemas.microsoft.com/office/drawing/2014/main" id="{529E80F5-F20E-4EE1-94C4-9731C030E335}"/>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7C386232-18E8-44F5-B1BC-09283D069308}"/>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D56EAA36-A3A4-43D7-87BE-3E5BCE14657B}"/>
              </a:ext>
            </a:extLst>
          </p:cNvPr>
          <p:cNvGrpSpPr/>
          <p:nvPr/>
        </p:nvGrpSpPr>
        <p:grpSpPr>
          <a:xfrm>
            <a:off x="5617145" y="6207718"/>
            <a:ext cx="1224000" cy="496004"/>
            <a:chOff x="9576193" y="6095931"/>
            <a:chExt cx="1224000" cy="496004"/>
          </a:xfrm>
        </p:grpSpPr>
        <p:sp>
          <p:nvSpPr>
            <p:cNvPr id="58" name="Rectangle 57">
              <a:extLst>
                <a:ext uri="{FF2B5EF4-FFF2-40B4-BE49-F238E27FC236}">
                  <a16:creationId xmlns:a16="http://schemas.microsoft.com/office/drawing/2014/main" id="{1D48C9DA-9EA0-48C1-BC48-37FE05A794DF}"/>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BBFA40BE-7319-4340-BA4D-EACCD1713EDD}"/>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Tree>
    <p:extLst>
      <p:ext uri="{BB962C8B-B14F-4D97-AF65-F5344CB8AC3E}">
        <p14:creationId xmlns:p14="http://schemas.microsoft.com/office/powerpoint/2010/main" val="3205015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E9081C9-6390-45E4-BAC2-2DD0847A45BA}"/>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Discounted</a:t>
            </a:r>
            <a:r>
              <a:rPr lang="tr-TR" altLang="zh-CN" sz="1200" b="1" dirty="0">
                <a:solidFill>
                  <a:schemeClr val="bg1"/>
                </a:solidFill>
              </a:rPr>
              <a:t> Cash </a:t>
            </a:r>
            <a:r>
              <a:rPr lang="tr-TR" altLang="zh-CN" sz="1200" b="1" dirty="0" err="1">
                <a:solidFill>
                  <a:schemeClr val="bg1"/>
                </a:solidFill>
              </a:rPr>
              <a:t>Flow</a:t>
            </a:r>
            <a:r>
              <a:rPr lang="tr-TR" altLang="zh-CN" sz="1200" b="1" dirty="0">
                <a:solidFill>
                  <a:schemeClr val="bg1"/>
                </a:solidFill>
              </a:rPr>
              <a:t> </a:t>
            </a:r>
            <a:r>
              <a:rPr lang="tr-TR" altLang="zh-CN" sz="1200" b="1" dirty="0" err="1">
                <a:solidFill>
                  <a:schemeClr val="bg1"/>
                </a:solidFill>
              </a:rPr>
              <a:t>Valuation</a:t>
            </a:r>
            <a:endParaRPr lang="en-US" altLang="zh-CN" sz="1200" b="1" dirty="0">
              <a:solidFill>
                <a:schemeClr val="bg1"/>
              </a:solidFill>
            </a:endParaRPr>
          </a:p>
        </p:txBody>
      </p:sp>
      <p:graphicFrame>
        <p:nvGraphicFramePr>
          <p:cNvPr id="5" name="Table 4">
            <a:extLst>
              <a:ext uri="{FF2B5EF4-FFF2-40B4-BE49-F238E27FC236}">
                <a16:creationId xmlns:a16="http://schemas.microsoft.com/office/drawing/2014/main" id="{EFF86D16-26DE-41AA-ACFA-B010B693EE80}"/>
              </a:ext>
            </a:extLst>
          </p:cNvPr>
          <p:cNvGraphicFramePr>
            <a:graphicFrameLocks noGrp="1"/>
          </p:cNvGraphicFramePr>
          <p:nvPr>
            <p:extLst>
              <p:ext uri="{D42A27DB-BD31-4B8C-83A1-F6EECF244321}">
                <p14:modId xmlns:p14="http://schemas.microsoft.com/office/powerpoint/2010/main" val="4108182425"/>
              </p:ext>
            </p:extLst>
          </p:nvPr>
        </p:nvGraphicFramePr>
        <p:xfrm>
          <a:off x="263954" y="1338062"/>
          <a:ext cx="7616857" cy="4701224"/>
        </p:xfrm>
        <a:graphic>
          <a:graphicData uri="http://schemas.openxmlformats.org/drawingml/2006/table">
            <a:tbl>
              <a:tblPr>
                <a:tableStyleId>{5C22544A-7EE6-4342-B048-85BDC9FD1C3A}</a:tableStyleId>
              </a:tblPr>
              <a:tblGrid>
                <a:gridCol w="2227100">
                  <a:extLst>
                    <a:ext uri="{9D8B030D-6E8A-4147-A177-3AD203B41FA5}">
                      <a16:colId xmlns:a16="http://schemas.microsoft.com/office/drawing/2014/main" val="3055436363"/>
                    </a:ext>
                  </a:extLst>
                </a:gridCol>
                <a:gridCol w="82466">
                  <a:extLst>
                    <a:ext uri="{9D8B030D-6E8A-4147-A177-3AD203B41FA5}">
                      <a16:colId xmlns:a16="http://schemas.microsoft.com/office/drawing/2014/main" val="2554048025"/>
                    </a:ext>
                  </a:extLst>
                </a:gridCol>
                <a:gridCol w="25400">
                  <a:extLst>
                    <a:ext uri="{9D8B030D-6E8A-4147-A177-3AD203B41FA5}">
                      <a16:colId xmlns:a16="http://schemas.microsoft.com/office/drawing/2014/main" val="3427965274"/>
                    </a:ext>
                  </a:extLst>
                </a:gridCol>
                <a:gridCol w="643904">
                  <a:extLst>
                    <a:ext uri="{9D8B030D-6E8A-4147-A177-3AD203B41FA5}">
                      <a16:colId xmlns:a16="http://schemas.microsoft.com/office/drawing/2014/main" val="1786983318"/>
                    </a:ext>
                  </a:extLst>
                </a:gridCol>
                <a:gridCol w="47134">
                  <a:extLst>
                    <a:ext uri="{9D8B030D-6E8A-4147-A177-3AD203B41FA5}">
                      <a16:colId xmlns:a16="http://schemas.microsoft.com/office/drawing/2014/main" val="3189189862"/>
                    </a:ext>
                  </a:extLst>
                </a:gridCol>
                <a:gridCol w="867266">
                  <a:extLst>
                    <a:ext uri="{9D8B030D-6E8A-4147-A177-3AD203B41FA5}">
                      <a16:colId xmlns:a16="http://schemas.microsoft.com/office/drawing/2014/main" val="3463148273"/>
                    </a:ext>
                  </a:extLst>
                </a:gridCol>
                <a:gridCol w="782424">
                  <a:extLst>
                    <a:ext uri="{9D8B030D-6E8A-4147-A177-3AD203B41FA5}">
                      <a16:colId xmlns:a16="http://schemas.microsoft.com/office/drawing/2014/main" val="2226714008"/>
                    </a:ext>
                  </a:extLst>
                </a:gridCol>
                <a:gridCol w="763571">
                  <a:extLst>
                    <a:ext uri="{9D8B030D-6E8A-4147-A177-3AD203B41FA5}">
                      <a16:colId xmlns:a16="http://schemas.microsoft.com/office/drawing/2014/main" val="1042672187"/>
                    </a:ext>
                  </a:extLst>
                </a:gridCol>
                <a:gridCol w="735291">
                  <a:extLst>
                    <a:ext uri="{9D8B030D-6E8A-4147-A177-3AD203B41FA5}">
                      <a16:colId xmlns:a16="http://schemas.microsoft.com/office/drawing/2014/main" val="2173114491"/>
                    </a:ext>
                  </a:extLst>
                </a:gridCol>
                <a:gridCol w="735291">
                  <a:extLst>
                    <a:ext uri="{9D8B030D-6E8A-4147-A177-3AD203B41FA5}">
                      <a16:colId xmlns:a16="http://schemas.microsoft.com/office/drawing/2014/main" val="1162126021"/>
                    </a:ext>
                  </a:extLst>
                </a:gridCol>
                <a:gridCol w="707010">
                  <a:extLst>
                    <a:ext uri="{9D8B030D-6E8A-4147-A177-3AD203B41FA5}">
                      <a16:colId xmlns:a16="http://schemas.microsoft.com/office/drawing/2014/main" val="2616330288"/>
                    </a:ext>
                  </a:extLst>
                </a:gridCol>
              </a:tblGrid>
              <a:tr h="175927">
                <a:tc>
                  <a:txBody>
                    <a:bodyPr/>
                    <a:lstStyle/>
                    <a:p>
                      <a:pPr algn="l" fontAlgn="b"/>
                      <a:r>
                        <a:rPr lang="en-US" sz="1050" b="1" u="none" strike="noStrike" dirty="0">
                          <a:effectLst/>
                        </a:rPr>
                        <a:t>Sales</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rowSpan="20">
                  <a:txBody>
                    <a:bodyPr/>
                    <a:lstStyle/>
                    <a:p>
                      <a:pPr algn="ctr" fontAlgn="ctr"/>
                      <a:r>
                        <a:rPr lang="en-US" sz="1050" b="1" u="none" strike="noStrike">
                          <a:effectLst/>
                        </a:rPr>
                        <a:t> TL'000</a:t>
                      </a:r>
                      <a:endParaRPr lang="en-US" sz="1050" b="1" i="0" u="none" strike="noStrike">
                        <a:solidFill>
                          <a:srgbClr val="000000"/>
                        </a:solidFill>
                        <a:effectLst/>
                        <a:latin typeface="Times New Roman" panose="02020603050405020304" pitchFamily="18" charset="0"/>
                      </a:endParaRPr>
                    </a:p>
                  </a:txBody>
                  <a:tcPr marL="0" marR="0" marT="0" marB="0" anchor="ctr"/>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2.792.010</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3.127.051</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3.502.297</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3.922.573</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4.393.281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4.920.475</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431479211"/>
                  </a:ext>
                </a:extLst>
              </a:tr>
              <a:tr h="175927">
                <a:tc>
                  <a:txBody>
                    <a:bodyPr/>
                    <a:lstStyle/>
                    <a:p>
                      <a:pPr algn="l" fontAlgn="b"/>
                      <a:r>
                        <a:rPr lang="en-US" sz="1050" u="none" strike="noStrike" dirty="0">
                          <a:effectLst/>
                        </a:rPr>
                        <a:t>   Total Costs</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(2.476.741)</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(2.807.475)</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(3.127.172)</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(3.466.986)</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(3.888.543)</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(4.376.017)</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084247352"/>
                  </a:ext>
                </a:extLst>
              </a:tr>
              <a:tr h="330954">
                <a:tc>
                  <a:txBody>
                    <a:bodyPr/>
                    <a:lstStyle/>
                    <a:p>
                      <a:pPr algn="l" fontAlgn="b"/>
                      <a:r>
                        <a:rPr lang="en-US" sz="1050" b="1" u="none" strike="noStrike" dirty="0">
                          <a:effectLst/>
                        </a:rPr>
                        <a:t>EBITDA</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365.424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     378.911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     444.742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     536.719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     598.765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     652.928 </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816342425"/>
                  </a:ext>
                </a:extLst>
              </a:tr>
              <a:tr h="175927">
                <a:tc>
                  <a:txBody>
                    <a:bodyPr/>
                    <a:lstStyle/>
                    <a:p>
                      <a:pPr algn="l" fontAlgn="b"/>
                      <a:r>
                        <a:rPr lang="en-US" sz="1050" u="none" strike="noStrike" dirty="0">
                          <a:effectLst/>
                        </a:rPr>
                        <a:t>    EBITDA margin (%)</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13%</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12%</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13%</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14%</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14%</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13%</a:t>
                      </a:r>
                      <a:endParaRPr lang="en-US" sz="1050" b="0" i="1"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370348092"/>
                  </a:ext>
                </a:extLst>
              </a:tr>
              <a:tr h="175927">
                <a:tc>
                  <a:txBody>
                    <a:bodyPr/>
                    <a:lstStyle/>
                    <a:p>
                      <a:pPr algn="l" fontAlgn="b"/>
                      <a:r>
                        <a:rPr lang="en-US" sz="1050" u="none" strike="noStrike">
                          <a:effectLst/>
                        </a:rPr>
                        <a:t>Tax Paid</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(67.762)</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(68.245)</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(80.041)</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(97.348)</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(107.793)</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(116.183)</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95476055"/>
                  </a:ext>
                </a:extLst>
              </a:tr>
              <a:tr h="175927">
                <a:tc>
                  <a:txBody>
                    <a:bodyPr/>
                    <a:lstStyle/>
                    <a:p>
                      <a:pPr algn="l" fontAlgn="b"/>
                      <a:r>
                        <a:rPr lang="en-US" sz="1050" u="none" strike="noStrike">
                          <a:effectLst/>
                        </a:rPr>
                        <a:t>Change in net working capital</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(111.955)</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(127.570)</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(146.432)</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(165.283)</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(182.246)</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(203.042)</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309080731"/>
                  </a:ext>
                </a:extLst>
              </a:tr>
              <a:tr h="175927">
                <a:tc>
                  <a:txBody>
                    <a:bodyPr/>
                    <a:lstStyle/>
                    <a:p>
                      <a:pPr algn="l" fontAlgn="b"/>
                      <a:r>
                        <a:rPr lang="en-US" sz="1050" u="none" strike="noStrike" dirty="0">
                          <a:effectLst/>
                        </a:rPr>
                        <a:t>     A/R</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(53.645)</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(60.082)</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(67.292)</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(75.367)</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(84.411)</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(94.540)</a:t>
                      </a:r>
                      <a:endParaRPr lang="en-US" sz="1050" b="0" i="1"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24973238"/>
                  </a:ext>
                </a:extLst>
              </a:tr>
              <a:tr h="175927">
                <a:tc>
                  <a:txBody>
                    <a:bodyPr/>
                    <a:lstStyle/>
                    <a:p>
                      <a:pPr algn="l" fontAlgn="b"/>
                      <a:r>
                        <a:rPr lang="en-US" sz="1050" u="none" strike="noStrike">
                          <a:effectLst/>
                        </a:rPr>
                        <a:t>     Inventory</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(64.466)</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(65.287)</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(61.852)</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(65.221)</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(82.149)</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(95.412)</a:t>
                      </a:r>
                      <a:endParaRPr lang="en-US" sz="1050" b="0" i="1"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546884477"/>
                  </a:ext>
                </a:extLst>
              </a:tr>
              <a:tr h="168922">
                <a:tc>
                  <a:txBody>
                    <a:bodyPr/>
                    <a:lstStyle/>
                    <a:p>
                      <a:pPr algn="l" fontAlgn="b"/>
                      <a:r>
                        <a:rPr lang="en-US" sz="1050" u="none" strike="noStrike">
                          <a:effectLst/>
                        </a:rPr>
                        <a:t>     A/P</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59.464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60.222 </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57.054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60.161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75.775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88.009 </a:t>
                      </a:r>
                      <a:endParaRPr lang="en-US" sz="1050" b="0" i="1"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80673540"/>
                  </a:ext>
                </a:extLst>
              </a:tr>
              <a:tr h="175927">
                <a:tc>
                  <a:txBody>
                    <a:bodyPr/>
                    <a:lstStyle/>
                    <a:p>
                      <a:pPr algn="l" fontAlgn="b"/>
                      <a:r>
                        <a:rPr lang="en-US" sz="1050" u="none" strike="noStrike">
                          <a:effectLst/>
                        </a:rPr>
                        <a:t>    Other Assets/Liabilities</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(53.308)</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(62.423)</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(74.342)</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(84.856)</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(91.462)</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(101.099)</a:t>
                      </a:r>
                      <a:endParaRPr lang="en-US" sz="1050" b="0" i="1"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558286826"/>
                  </a:ext>
                </a:extLst>
              </a:tr>
              <a:tr h="330954">
                <a:tc>
                  <a:txBody>
                    <a:bodyPr/>
                    <a:lstStyle/>
                    <a:p>
                      <a:pPr algn="l" fontAlgn="b"/>
                      <a:r>
                        <a:rPr lang="en-US" sz="1050" b="1" u="none" strike="noStrike" dirty="0">
                          <a:effectLst/>
                        </a:rPr>
                        <a:t>Cash flow from operating activities</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185.707</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183.096</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218.269</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274.087</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308.726</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333.703</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503556934"/>
                  </a:ext>
                </a:extLst>
              </a:tr>
              <a:tr h="175927">
                <a:tc>
                  <a:txBody>
                    <a:bodyPr/>
                    <a:lstStyle/>
                    <a:p>
                      <a:pPr algn="l"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542753524"/>
                  </a:ext>
                </a:extLst>
              </a:tr>
              <a:tr h="175927">
                <a:tc>
                  <a:txBody>
                    <a:bodyPr/>
                    <a:lstStyle/>
                    <a:p>
                      <a:pPr algn="l" fontAlgn="b"/>
                      <a:r>
                        <a:rPr lang="en-US" sz="1050" u="none" strike="noStrike">
                          <a:effectLst/>
                        </a:rPr>
                        <a:t>Capital Expenditure</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(83.760)</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(93.812)</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(105.069)</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(117.677)</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(131.798)</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(147.614)</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699161295"/>
                  </a:ext>
                </a:extLst>
              </a:tr>
              <a:tr h="175927">
                <a:tc>
                  <a:txBody>
                    <a:bodyPr/>
                    <a:lstStyle/>
                    <a:p>
                      <a:pPr algn="l" fontAlgn="b"/>
                      <a:r>
                        <a:rPr lang="en-US" sz="1050" u="none" strike="noStrike">
                          <a:effectLst/>
                        </a:rPr>
                        <a:t>Maintenance Expenses</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(4.981)</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(5.579)</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(6.249)</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(6.998)</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(7.838)</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(8.779)</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2332862882"/>
                  </a:ext>
                </a:extLst>
              </a:tr>
              <a:tr h="175927">
                <a:tc>
                  <a:txBody>
                    <a:bodyPr/>
                    <a:lstStyle/>
                    <a:p>
                      <a:pPr algn="l" fontAlgn="b"/>
                      <a:r>
                        <a:rPr lang="en-US" sz="1050" u="none" strike="noStrike">
                          <a:effectLst/>
                        </a:rPr>
                        <a:t>Disposal of assets</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657483461"/>
                  </a:ext>
                </a:extLst>
              </a:tr>
              <a:tr h="175927">
                <a:tc>
                  <a:txBody>
                    <a:bodyPr/>
                    <a:lstStyle/>
                    <a:p>
                      <a:pPr algn="l" fontAlgn="b"/>
                      <a:r>
                        <a:rPr lang="en-US" sz="1050" u="none" strike="noStrike">
                          <a:effectLst/>
                        </a:rPr>
                        <a:t>Other non-current assets</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106415922"/>
                  </a:ext>
                </a:extLst>
              </a:tr>
              <a:tr h="175927">
                <a:tc>
                  <a:txBody>
                    <a:bodyPr/>
                    <a:lstStyle/>
                    <a:p>
                      <a:pPr algn="l" fontAlgn="b"/>
                      <a:r>
                        <a:rPr lang="en-US" sz="1050" b="1" u="none" strike="noStrike" dirty="0">
                          <a:effectLst/>
                        </a:rPr>
                        <a:t>Cash flow from financing activities</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b="1" u="none" strike="noStrike">
                          <a:effectLst/>
                        </a:rPr>
                        <a:t> </a:t>
                      </a:r>
                      <a:endParaRPr lang="en-US" sz="1050" b="1"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(88.742)</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(99.391)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(111.317)</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(124.676)</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(139.637)</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(156.393)</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042105114"/>
                  </a:ext>
                </a:extLst>
              </a:tr>
              <a:tr h="175927">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1"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206035323"/>
                  </a:ext>
                </a:extLst>
              </a:tr>
              <a:tr h="175927">
                <a:tc>
                  <a:txBody>
                    <a:bodyPr/>
                    <a:lstStyle/>
                    <a:p>
                      <a:pPr algn="l" fontAlgn="b"/>
                      <a:r>
                        <a:rPr lang="en-US" sz="1050" b="1" u="none" strike="noStrike" dirty="0">
                          <a:effectLst/>
                        </a:rPr>
                        <a:t>Free cash flow</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b="1" u="none" strike="noStrike">
                          <a:effectLst/>
                        </a:rPr>
                        <a:t> </a:t>
                      </a:r>
                      <a:endParaRPr lang="en-US" sz="1050" b="1" i="1"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96.965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83.706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106.951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149.412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a:effectLst/>
                        </a:rPr>
                        <a:t>169.089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177.310 </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804722713"/>
                  </a:ext>
                </a:extLst>
              </a:tr>
              <a:tr h="175927">
                <a:tc>
                  <a:txBody>
                    <a:bodyPr/>
                    <a:lstStyle/>
                    <a:p>
                      <a:pPr algn="l" fontAlgn="b"/>
                      <a:r>
                        <a:rPr lang="en-US" sz="1050" u="none" strike="noStrike">
                          <a:effectLst/>
                        </a:rPr>
                        <a:t> </a:t>
                      </a:r>
                      <a:endParaRPr lang="en-US" sz="1050" b="1"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vMerge="1">
                  <a:txBody>
                    <a:bodyPr/>
                    <a:lstStyle/>
                    <a:p>
                      <a:endParaRPr lang="en-US"/>
                    </a:p>
                  </a:txBody>
                  <a:tcPr/>
                </a:tc>
                <a:tc>
                  <a:txBody>
                    <a:bodyPr/>
                    <a:lstStyle/>
                    <a:p>
                      <a:pPr algn="l"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865657761"/>
                  </a:ext>
                </a:extLst>
              </a:tr>
              <a:tr h="175927">
                <a:tc>
                  <a:txBody>
                    <a:bodyPr/>
                    <a:lstStyle/>
                    <a:p>
                      <a:pPr algn="l" fontAlgn="b"/>
                      <a:r>
                        <a:rPr lang="en-US" sz="1050" b="1" u="none" strike="noStrike" dirty="0">
                          <a:effectLst/>
                        </a:rPr>
                        <a:t>WACC (Cost of Capital)</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14,1%</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3716750891"/>
                  </a:ext>
                </a:extLst>
              </a:tr>
              <a:tr h="175927">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4108275797"/>
                  </a:ext>
                </a:extLst>
              </a:tr>
              <a:tr h="175927">
                <a:tc>
                  <a:txBody>
                    <a:bodyPr/>
                    <a:lstStyle/>
                    <a:p>
                      <a:pPr algn="l" fontAlgn="b"/>
                      <a:r>
                        <a:rPr lang="en-US" sz="1050" b="1" u="none" strike="noStrike" dirty="0">
                          <a:effectLst/>
                        </a:rPr>
                        <a:t>Cumulative discount factor</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1,00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0,88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0,77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0,67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0,59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0,52 </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1703278846"/>
                  </a:ext>
                </a:extLst>
              </a:tr>
              <a:tr h="175927">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a:effectLst/>
                        </a:rPr>
                        <a:t> </a:t>
                      </a:r>
                      <a:endParaRPr lang="en-US" sz="1050" b="0" i="0" u="none" strike="noStrike">
                        <a:solidFill>
                          <a:srgbClr val="000000"/>
                        </a:solidFill>
                        <a:effectLst/>
                        <a:latin typeface="Times New Roman" panose="02020603050405020304" pitchFamily="18" charset="0"/>
                      </a:endParaRPr>
                    </a:p>
                  </a:txBody>
                  <a:tcPr marL="0" marR="0" marT="0" marB="0" anchor="b"/>
                </a:tc>
                <a:tc>
                  <a:txBody>
                    <a:bodyPr/>
                    <a:lstStyle/>
                    <a:p>
                      <a:pPr algn="r" fontAlgn="b"/>
                      <a:r>
                        <a:rPr lang="en-US" sz="1050" u="none" strike="noStrike" dirty="0">
                          <a:effectLst/>
                        </a:rPr>
                        <a:t> </a:t>
                      </a:r>
                      <a:endParaRPr lang="en-US" sz="1050" b="0"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611921046"/>
                  </a:ext>
                </a:extLst>
              </a:tr>
              <a:tr h="175927">
                <a:tc>
                  <a:txBody>
                    <a:bodyPr/>
                    <a:lstStyle/>
                    <a:p>
                      <a:pPr algn="l" fontAlgn="b"/>
                      <a:r>
                        <a:rPr lang="en-US" sz="1050" b="1" u="none" strike="noStrike" dirty="0">
                          <a:effectLst/>
                        </a:rPr>
                        <a:t>Present Value of Free Cash Flow</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a:effectLst/>
                        </a:rPr>
                        <a:t> </a:t>
                      </a:r>
                      <a:endParaRPr lang="en-US" sz="1050" b="1" i="1" u="none" strike="noStrike">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l" fontAlgn="b"/>
                      <a:r>
                        <a:rPr lang="en-US" sz="1050" b="1" u="none" strike="noStrike" dirty="0">
                          <a:effectLst/>
                        </a:rPr>
                        <a:t> </a:t>
                      </a:r>
                      <a:endParaRPr lang="en-US" sz="1050" b="1" i="1"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96.965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73.360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82.149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100.579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99.758 </a:t>
                      </a:r>
                      <a:endParaRPr lang="en-US" sz="1050" b="1" i="0" u="none" strike="noStrike" dirty="0">
                        <a:solidFill>
                          <a:srgbClr val="000000"/>
                        </a:solidFill>
                        <a:effectLst/>
                        <a:latin typeface="Times New Roman" panose="02020603050405020304" pitchFamily="18" charset="0"/>
                      </a:endParaRPr>
                    </a:p>
                  </a:txBody>
                  <a:tcPr marL="0" marR="0" marT="0" marB="0" anchor="b"/>
                </a:tc>
                <a:tc>
                  <a:txBody>
                    <a:bodyPr/>
                    <a:lstStyle/>
                    <a:p>
                      <a:pPr algn="r" fontAlgn="b"/>
                      <a:r>
                        <a:rPr lang="en-US" sz="1050" b="1" u="none" strike="noStrike" dirty="0">
                          <a:effectLst/>
                        </a:rPr>
                        <a:t>91.680 </a:t>
                      </a:r>
                      <a:endParaRPr lang="en-US" sz="1050" b="1" i="0" u="none" strike="noStrike" dirty="0">
                        <a:solidFill>
                          <a:srgbClr val="000000"/>
                        </a:solidFill>
                        <a:effectLst/>
                        <a:latin typeface="Times New Roman" panose="02020603050405020304" pitchFamily="18" charset="0"/>
                      </a:endParaRPr>
                    </a:p>
                  </a:txBody>
                  <a:tcPr marL="0" marR="0" marT="0" marB="0" anchor="b"/>
                </a:tc>
                <a:extLst>
                  <a:ext uri="{0D108BD9-81ED-4DB2-BD59-A6C34878D82A}">
                    <a16:rowId xmlns:a16="http://schemas.microsoft.com/office/drawing/2014/main" val="898013192"/>
                  </a:ext>
                </a:extLst>
              </a:tr>
            </a:tbl>
          </a:graphicData>
        </a:graphic>
      </p:graphicFrame>
      <p:sp>
        <p:nvSpPr>
          <p:cNvPr id="7" name="TextBox 6">
            <a:extLst>
              <a:ext uri="{FF2B5EF4-FFF2-40B4-BE49-F238E27FC236}">
                <a16:creationId xmlns:a16="http://schemas.microsoft.com/office/drawing/2014/main" id="{8A43B71D-6636-427F-8241-143CED01642B}"/>
              </a:ext>
            </a:extLst>
          </p:cNvPr>
          <p:cNvSpPr txBox="1"/>
          <p:nvPr/>
        </p:nvSpPr>
        <p:spPr>
          <a:xfrm>
            <a:off x="8090986" y="4239192"/>
            <a:ext cx="3945311" cy="261610"/>
          </a:xfrm>
          <a:prstGeom prst="rect">
            <a:avLst/>
          </a:prstGeom>
          <a:noFill/>
        </p:spPr>
        <p:txBody>
          <a:bodyPr wrap="none" rtlCol="0">
            <a:spAutoFit/>
          </a:bodyPr>
          <a:lstStyle/>
          <a:p>
            <a:r>
              <a:rPr lang="tr-TR" sz="1100" dirty="0" err="1"/>
              <a:t>Last</a:t>
            </a:r>
            <a:r>
              <a:rPr lang="tr-TR" sz="1100" dirty="0"/>
              <a:t> time </a:t>
            </a:r>
            <a:r>
              <a:rPr lang="tr-TR" sz="1100" dirty="0" err="1"/>
              <a:t>the</a:t>
            </a:r>
            <a:r>
              <a:rPr lang="tr-TR" sz="1100" dirty="0"/>
              <a:t> </a:t>
            </a:r>
            <a:r>
              <a:rPr lang="tr-TR" sz="1100" dirty="0" err="1"/>
              <a:t>stock</a:t>
            </a:r>
            <a:r>
              <a:rPr lang="tr-TR" sz="1100" dirty="0"/>
              <a:t> hit 2.18</a:t>
            </a:r>
            <a:r>
              <a:rPr lang="en-US" sz="1100" dirty="0"/>
              <a:t>₺</a:t>
            </a:r>
            <a:r>
              <a:rPr lang="tr-TR" sz="1100" dirty="0"/>
              <a:t>:                                 28.08.2019</a:t>
            </a:r>
            <a:endParaRPr lang="en-US" sz="1100" dirty="0"/>
          </a:p>
        </p:txBody>
      </p:sp>
      <p:pic>
        <p:nvPicPr>
          <p:cNvPr id="22530" name="Picture 2" descr="Is the CSL share price overvalued? // Motley Fool Australia">
            <a:extLst>
              <a:ext uri="{FF2B5EF4-FFF2-40B4-BE49-F238E27FC236}">
                <a16:creationId xmlns:a16="http://schemas.microsoft.com/office/drawing/2014/main" id="{2350C6A7-8B93-4160-B37B-269F0D17C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6225" y="4718675"/>
            <a:ext cx="2014720" cy="113328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eard on the Street Editors Summertime Stock Picks">
            <a:extLst>
              <a:ext uri="{FF2B5EF4-FFF2-40B4-BE49-F238E27FC236}">
                <a16:creationId xmlns:a16="http://schemas.microsoft.com/office/drawing/2014/main" id="{B529A90B-BC39-42EA-9570-88C104C24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6359" y="4845857"/>
            <a:ext cx="1232387" cy="93145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FBF42AEE-A1AB-48F5-B871-E1D972DDD90E}"/>
              </a:ext>
            </a:extLst>
          </p:cNvPr>
          <p:cNvCxnSpPr>
            <a:cxnSpLocks/>
          </p:cNvCxnSpPr>
          <p:nvPr/>
        </p:nvCxnSpPr>
        <p:spPr>
          <a:xfrm>
            <a:off x="609599" y="64332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35372C1-147D-4CD9-9681-2E329E05368E}"/>
              </a:ext>
            </a:extLst>
          </p:cNvPr>
          <p:cNvGrpSpPr/>
          <p:nvPr/>
        </p:nvGrpSpPr>
        <p:grpSpPr>
          <a:xfrm>
            <a:off x="7645391" y="6308600"/>
            <a:ext cx="1224000" cy="496004"/>
            <a:chOff x="1355317" y="6095931"/>
            <a:chExt cx="1224000" cy="496004"/>
          </a:xfrm>
        </p:grpSpPr>
        <p:sp>
          <p:nvSpPr>
            <p:cNvPr id="46" name="Rectangle 45">
              <a:extLst>
                <a:ext uri="{FF2B5EF4-FFF2-40B4-BE49-F238E27FC236}">
                  <a16:creationId xmlns:a16="http://schemas.microsoft.com/office/drawing/2014/main" id="{5A798B88-D254-4F63-893F-97D2839A63E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FD211630-E5DF-4775-8DD8-41CF02C02D32}"/>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74CB9422-0D36-4F04-9FF1-C07125BCDCC5}"/>
              </a:ext>
            </a:extLst>
          </p:cNvPr>
          <p:cNvGrpSpPr/>
          <p:nvPr/>
        </p:nvGrpSpPr>
        <p:grpSpPr>
          <a:xfrm>
            <a:off x="3518326" y="6307438"/>
            <a:ext cx="1224000" cy="496004"/>
            <a:chOff x="4098256" y="6095931"/>
            <a:chExt cx="1224000" cy="496004"/>
          </a:xfrm>
        </p:grpSpPr>
        <p:sp>
          <p:nvSpPr>
            <p:cNvPr id="49" name="Rectangle 48">
              <a:extLst>
                <a:ext uri="{FF2B5EF4-FFF2-40B4-BE49-F238E27FC236}">
                  <a16:creationId xmlns:a16="http://schemas.microsoft.com/office/drawing/2014/main" id="{25ABDDE3-11B4-407A-A5C3-A1F1E3AAD66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F098F126-EE2B-4857-8D4C-AAD37AA9A72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63D498E9-0D37-4B5A-A11E-80A7274DFCD6}"/>
              </a:ext>
            </a:extLst>
          </p:cNvPr>
          <p:cNvGrpSpPr/>
          <p:nvPr/>
        </p:nvGrpSpPr>
        <p:grpSpPr>
          <a:xfrm>
            <a:off x="9596399" y="6308600"/>
            <a:ext cx="1224000" cy="496004"/>
            <a:chOff x="4098256" y="6095931"/>
            <a:chExt cx="1224000" cy="496004"/>
          </a:xfrm>
        </p:grpSpPr>
        <p:sp>
          <p:nvSpPr>
            <p:cNvPr id="52" name="Rectangle 51">
              <a:extLst>
                <a:ext uri="{FF2B5EF4-FFF2-40B4-BE49-F238E27FC236}">
                  <a16:creationId xmlns:a16="http://schemas.microsoft.com/office/drawing/2014/main" id="{5CE258BD-88B1-4B89-93AE-5D95FBBCB1F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490378A9-09EE-4ED1-86DF-393F9D2A00D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4" name="Group 53">
            <a:extLst>
              <a:ext uri="{FF2B5EF4-FFF2-40B4-BE49-F238E27FC236}">
                <a16:creationId xmlns:a16="http://schemas.microsoft.com/office/drawing/2014/main" id="{F6B77748-EE71-4206-870D-BB53B0BA0A31}"/>
              </a:ext>
            </a:extLst>
          </p:cNvPr>
          <p:cNvGrpSpPr/>
          <p:nvPr/>
        </p:nvGrpSpPr>
        <p:grpSpPr>
          <a:xfrm>
            <a:off x="1740720" y="6294502"/>
            <a:ext cx="1224000" cy="496004"/>
            <a:chOff x="6824912" y="6095931"/>
            <a:chExt cx="1224000" cy="496004"/>
          </a:xfrm>
        </p:grpSpPr>
        <p:sp>
          <p:nvSpPr>
            <p:cNvPr id="55" name="Rectangle 54">
              <a:extLst>
                <a:ext uri="{FF2B5EF4-FFF2-40B4-BE49-F238E27FC236}">
                  <a16:creationId xmlns:a16="http://schemas.microsoft.com/office/drawing/2014/main" id="{206600C9-1E11-4829-B019-1D9C8519FD58}"/>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6D9DEB82-212F-4293-88C5-2575FCBD978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C56230A2-1650-48DA-9CA0-8CF1C9959C6A}"/>
              </a:ext>
            </a:extLst>
          </p:cNvPr>
          <p:cNvGrpSpPr/>
          <p:nvPr/>
        </p:nvGrpSpPr>
        <p:grpSpPr>
          <a:xfrm>
            <a:off x="5617146" y="6320476"/>
            <a:ext cx="1224000" cy="496004"/>
            <a:chOff x="9576193" y="6095931"/>
            <a:chExt cx="1224000" cy="496004"/>
          </a:xfrm>
        </p:grpSpPr>
        <p:sp>
          <p:nvSpPr>
            <p:cNvPr id="58" name="Rectangle 57">
              <a:extLst>
                <a:ext uri="{FF2B5EF4-FFF2-40B4-BE49-F238E27FC236}">
                  <a16:creationId xmlns:a16="http://schemas.microsoft.com/office/drawing/2014/main" id="{B6722BFC-DD84-456D-A0BD-A6698B6606B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177C8908-EDED-4887-A053-1A2ED33A50B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pic>
        <p:nvPicPr>
          <p:cNvPr id="2" name="Picture 1">
            <a:extLst>
              <a:ext uri="{FF2B5EF4-FFF2-40B4-BE49-F238E27FC236}">
                <a16:creationId xmlns:a16="http://schemas.microsoft.com/office/drawing/2014/main" id="{A8AE5697-BE27-4E65-B8BD-513B19F76340}"/>
              </a:ext>
            </a:extLst>
          </p:cNvPr>
          <p:cNvPicPr>
            <a:picLocks noChangeAspect="1"/>
          </p:cNvPicPr>
          <p:nvPr/>
        </p:nvPicPr>
        <p:blipFill>
          <a:blip r:embed="rId6"/>
          <a:stretch>
            <a:fillRect/>
          </a:stretch>
        </p:blipFill>
        <p:spPr>
          <a:xfrm>
            <a:off x="8131391" y="1444367"/>
            <a:ext cx="3778301" cy="2828113"/>
          </a:xfrm>
          <a:prstGeom prst="rect">
            <a:avLst/>
          </a:prstGeom>
        </p:spPr>
      </p:pic>
    </p:spTree>
    <p:extLst>
      <p:ext uri="{BB962C8B-B14F-4D97-AF65-F5344CB8AC3E}">
        <p14:creationId xmlns:p14="http://schemas.microsoft.com/office/powerpoint/2010/main" val="1098740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E9081C9-6390-45E4-BAC2-2DD0847A45BA}"/>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Valuation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Multiples</a:t>
            </a:r>
            <a:r>
              <a:rPr lang="tr-TR" altLang="zh-CN" sz="1200" b="1" dirty="0">
                <a:solidFill>
                  <a:schemeClr val="bg1"/>
                </a:solidFill>
              </a:rPr>
              <a:t> </a:t>
            </a:r>
            <a:r>
              <a:rPr lang="tr-TR" altLang="zh-CN" sz="1200" b="1" dirty="0" err="1">
                <a:solidFill>
                  <a:schemeClr val="bg1"/>
                </a:solidFill>
              </a:rPr>
              <a:t>Valuation</a:t>
            </a:r>
            <a:endParaRPr lang="en-US" altLang="zh-CN" sz="1200" b="1" dirty="0">
              <a:solidFill>
                <a:schemeClr val="bg1"/>
              </a:solidFill>
            </a:endParaRPr>
          </a:p>
        </p:txBody>
      </p:sp>
      <p:cxnSp>
        <p:nvCxnSpPr>
          <p:cNvPr id="44" name="Straight Connector 43">
            <a:extLst>
              <a:ext uri="{FF2B5EF4-FFF2-40B4-BE49-F238E27FC236}">
                <a16:creationId xmlns:a16="http://schemas.microsoft.com/office/drawing/2014/main" id="{FBF42AEE-A1AB-48F5-B871-E1D972DDD90E}"/>
              </a:ext>
            </a:extLst>
          </p:cNvPr>
          <p:cNvCxnSpPr>
            <a:cxnSpLocks/>
          </p:cNvCxnSpPr>
          <p:nvPr/>
        </p:nvCxnSpPr>
        <p:spPr>
          <a:xfrm>
            <a:off x="609599" y="64332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35372C1-147D-4CD9-9681-2E329E05368E}"/>
              </a:ext>
            </a:extLst>
          </p:cNvPr>
          <p:cNvGrpSpPr/>
          <p:nvPr/>
        </p:nvGrpSpPr>
        <p:grpSpPr>
          <a:xfrm>
            <a:off x="7645391" y="6308600"/>
            <a:ext cx="1224000" cy="496004"/>
            <a:chOff x="1355317" y="6095931"/>
            <a:chExt cx="1224000" cy="496004"/>
          </a:xfrm>
        </p:grpSpPr>
        <p:sp>
          <p:nvSpPr>
            <p:cNvPr id="46" name="Rectangle 45">
              <a:extLst>
                <a:ext uri="{FF2B5EF4-FFF2-40B4-BE49-F238E27FC236}">
                  <a16:creationId xmlns:a16="http://schemas.microsoft.com/office/drawing/2014/main" id="{5A798B88-D254-4F63-893F-97D2839A63E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FD211630-E5DF-4775-8DD8-41CF02C02D32}"/>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74CB9422-0D36-4F04-9FF1-C07125BCDCC5}"/>
              </a:ext>
            </a:extLst>
          </p:cNvPr>
          <p:cNvGrpSpPr/>
          <p:nvPr/>
        </p:nvGrpSpPr>
        <p:grpSpPr>
          <a:xfrm>
            <a:off x="3518326" y="6307438"/>
            <a:ext cx="1224000" cy="496004"/>
            <a:chOff x="4098256" y="6095931"/>
            <a:chExt cx="1224000" cy="496004"/>
          </a:xfrm>
        </p:grpSpPr>
        <p:sp>
          <p:nvSpPr>
            <p:cNvPr id="49" name="Rectangle 48">
              <a:extLst>
                <a:ext uri="{FF2B5EF4-FFF2-40B4-BE49-F238E27FC236}">
                  <a16:creationId xmlns:a16="http://schemas.microsoft.com/office/drawing/2014/main" id="{25ABDDE3-11B4-407A-A5C3-A1F1E3AAD66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F098F126-EE2B-4857-8D4C-AAD37AA9A72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63D498E9-0D37-4B5A-A11E-80A7274DFCD6}"/>
              </a:ext>
            </a:extLst>
          </p:cNvPr>
          <p:cNvGrpSpPr/>
          <p:nvPr/>
        </p:nvGrpSpPr>
        <p:grpSpPr>
          <a:xfrm>
            <a:off x="9596399" y="6308600"/>
            <a:ext cx="1224000" cy="496004"/>
            <a:chOff x="4098256" y="6095931"/>
            <a:chExt cx="1224000" cy="496004"/>
          </a:xfrm>
        </p:grpSpPr>
        <p:sp>
          <p:nvSpPr>
            <p:cNvPr id="52" name="Rectangle 51">
              <a:extLst>
                <a:ext uri="{FF2B5EF4-FFF2-40B4-BE49-F238E27FC236}">
                  <a16:creationId xmlns:a16="http://schemas.microsoft.com/office/drawing/2014/main" id="{5CE258BD-88B1-4B89-93AE-5D95FBBCB1F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490378A9-09EE-4ED1-86DF-393F9D2A00D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54" name="Group 53">
            <a:extLst>
              <a:ext uri="{FF2B5EF4-FFF2-40B4-BE49-F238E27FC236}">
                <a16:creationId xmlns:a16="http://schemas.microsoft.com/office/drawing/2014/main" id="{F6B77748-EE71-4206-870D-BB53B0BA0A31}"/>
              </a:ext>
            </a:extLst>
          </p:cNvPr>
          <p:cNvGrpSpPr/>
          <p:nvPr/>
        </p:nvGrpSpPr>
        <p:grpSpPr>
          <a:xfrm>
            <a:off x="1740720" y="6294502"/>
            <a:ext cx="1224000" cy="496004"/>
            <a:chOff x="6824912" y="6095931"/>
            <a:chExt cx="1224000" cy="496004"/>
          </a:xfrm>
        </p:grpSpPr>
        <p:sp>
          <p:nvSpPr>
            <p:cNvPr id="55" name="Rectangle 54">
              <a:extLst>
                <a:ext uri="{FF2B5EF4-FFF2-40B4-BE49-F238E27FC236}">
                  <a16:creationId xmlns:a16="http://schemas.microsoft.com/office/drawing/2014/main" id="{206600C9-1E11-4829-B019-1D9C8519FD58}"/>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6D9DEB82-212F-4293-88C5-2575FCBD978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C56230A2-1650-48DA-9CA0-8CF1C9959C6A}"/>
              </a:ext>
            </a:extLst>
          </p:cNvPr>
          <p:cNvGrpSpPr/>
          <p:nvPr/>
        </p:nvGrpSpPr>
        <p:grpSpPr>
          <a:xfrm>
            <a:off x="5617146" y="6320476"/>
            <a:ext cx="1224000" cy="496004"/>
            <a:chOff x="9576193" y="6095931"/>
            <a:chExt cx="1224000" cy="496004"/>
          </a:xfrm>
        </p:grpSpPr>
        <p:sp>
          <p:nvSpPr>
            <p:cNvPr id="58" name="Rectangle 57">
              <a:extLst>
                <a:ext uri="{FF2B5EF4-FFF2-40B4-BE49-F238E27FC236}">
                  <a16:creationId xmlns:a16="http://schemas.microsoft.com/office/drawing/2014/main" id="{B6722BFC-DD84-456D-A0BD-A6698B6606B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177C8908-EDED-4887-A053-1A2ED33A50B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pic>
        <p:nvPicPr>
          <p:cNvPr id="11" name="Picture 10" descr="A picture containing drawing&#10;&#10;Description automatically generated">
            <a:extLst>
              <a:ext uri="{FF2B5EF4-FFF2-40B4-BE49-F238E27FC236}">
                <a16:creationId xmlns:a16="http://schemas.microsoft.com/office/drawing/2014/main" id="{F0B430A8-9F21-499A-AEE6-60BB1C1C6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5146" y="1486117"/>
            <a:ext cx="3073667" cy="119864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2421BE01-3CA5-46E5-9B28-706FDC25A8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8813" y="1513830"/>
            <a:ext cx="2567795" cy="1522299"/>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4E96FB5A-2C42-4C1A-93B2-1296031107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1988">
            <a:off x="6852847" y="3170800"/>
            <a:ext cx="1889444" cy="812501"/>
          </a:xfrm>
          <a:prstGeom prst="rect">
            <a:avLst/>
          </a:prstGeom>
        </p:spPr>
      </p:pic>
      <p:pic>
        <p:nvPicPr>
          <p:cNvPr id="18" name="Picture 17" descr="A picture containing drawing, table&#10;&#10;Description automatically generated">
            <a:extLst>
              <a:ext uri="{FF2B5EF4-FFF2-40B4-BE49-F238E27FC236}">
                <a16:creationId xmlns:a16="http://schemas.microsoft.com/office/drawing/2014/main" id="{C6FBF384-01BE-4524-9507-6E7595180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47606">
            <a:off x="9287496" y="2643557"/>
            <a:ext cx="2202213" cy="1436226"/>
          </a:xfrm>
          <a:prstGeom prst="rect">
            <a:avLst/>
          </a:prstGeom>
        </p:spPr>
      </p:pic>
      <p:pic>
        <p:nvPicPr>
          <p:cNvPr id="20" name="Picture 19" descr="A drawing of a cartoon character&#10;&#10;Description automatically generated">
            <a:extLst>
              <a:ext uri="{FF2B5EF4-FFF2-40B4-BE49-F238E27FC236}">
                <a16:creationId xmlns:a16="http://schemas.microsoft.com/office/drawing/2014/main" id="{C357C2F1-5984-4DA6-9C3F-4B41492343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5512" y="4313596"/>
            <a:ext cx="2195632" cy="1478272"/>
          </a:xfrm>
          <a:prstGeom prst="rect">
            <a:avLst/>
          </a:prstGeom>
        </p:spPr>
      </p:pic>
      <p:pic>
        <p:nvPicPr>
          <p:cNvPr id="22" name="Picture 21" descr="A picture containing food, table, fruit, sitting&#10;&#10;Description automatically generated">
            <a:extLst>
              <a:ext uri="{FF2B5EF4-FFF2-40B4-BE49-F238E27FC236}">
                <a16:creationId xmlns:a16="http://schemas.microsoft.com/office/drawing/2014/main" id="{299451E6-F461-4CC3-B300-5B4D0575CA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2399" y="4221165"/>
            <a:ext cx="1448930" cy="1448930"/>
          </a:xfrm>
          <a:prstGeom prst="rect">
            <a:avLst/>
          </a:prstGeom>
        </p:spPr>
      </p:pic>
      <p:pic>
        <p:nvPicPr>
          <p:cNvPr id="25" name="Picture 24" descr="A picture containing drawing&#10;&#10;Description automatically generated">
            <a:extLst>
              <a:ext uri="{FF2B5EF4-FFF2-40B4-BE49-F238E27FC236}">
                <a16:creationId xmlns:a16="http://schemas.microsoft.com/office/drawing/2014/main" id="{8E18704B-3E26-4D3C-866E-FABE6305AD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01144" y="4298012"/>
            <a:ext cx="1988483" cy="1255470"/>
          </a:xfrm>
          <a:prstGeom prst="rect">
            <a:avLst/>
          </a:prstGeom>
        </p:spPr>
      </p:pic>
      <p:sp>
        <p:nvSpPr>
          <p:cNvPr id="28" name="TextBox 27">
            <a:extLst>
              <a:ext uri="{FF2B5EF4-FFF2-40B4-BE49-F238E27FC236}">
                <a16:creationId xmlns:a16="http://schemas.microsoft.com/office/drawing/2014/main" id="{810D21A3-0F04-4B76-9305-6F21CE2AF9E9}"/>
              </a:ext>
            </a:extLst>
          </p:cNvPr>
          <p:cNvSpPr txBox="1"/>
          <p:nvPr/>
        </p:nvSpPr>
        <p:spPr>
          <a:xfrm>
            <a:off x="660671" y="5021312"/>
            <a:ext cx="3582186" cy="961802"/>
          </a:xfrm>
          <a:prstGeom prst="rect">
            <a:avLst/>
          </a:prstGeom>
          <a:noFill/>
        </p:spPr>
        <p:txBody>
          <a:bodyPr wrap="square" rtlCol="0">
            <a:spAutoFit/>
          </a:bodyPr>
          <a:lstStyle/>
          <a:p>
            <a:r>
              <a:rPr lang="en-US" sz="1400" dirty="0"/>
              <a:t>EV/EBITDA in the food sector is 14,26</a:t>
            </a:r>
            <a:endParaRPr lang="tr-TR" sz="1400" dirty="0"/>
          </a:p>
          <a:p>
            <a:endParaRPr lang="tr-TR" sz="1400" dirty="0"/>
          </a:p>
          <a:p>
            <a:r>
              <a:rPr lang="tr-TR" sz="1050" dirty="0"/>
              <a:t>(</a:t>
            </a:r>
            <a:r>
              <a:rPr lang="en-US" sz="1050" dirty="0">
                <a:hlinkClick r:id="rId11"/>
              </a:rPr>
              <a:t>http://pages.stern.nyu.edu/~adamodar/New_Home_Page/datafile/vebitda.html</a:t>
            </a:r>
            <a:r>
              <a:rPr lang="tr-TR" sz="1050" dirty="0"/>
              <a:t>)</a:t>
            </a:r>
            <a:r>
              <a:rPr lang="tr-TR" dirty="0"/>
              <a:t> </a:t>
            </a:r>
            <a:endParaRPr lang="en-US" dirty="0"/>
          </a:p>
        </p:txBody>
      </p:sp>
      <p:pic>
        <p:nvPicPr>
          <p:cNvPr id="2" name="Picture 1">
            <a:extLst>
              <a:ext uri="{FF2B5EF4-FFF2-40B4-BE49-F238E27FC236}">
                <a16:creationId xmlns:a16="http://schemas.microsoft.com/office/drawing/2014/main" id="{1B78B844-E4EE-4D20-AB43-11AD9A009BC4}"/>
              </a:ext>
            </a:extLst>
          </p:cNvPr>
          <p:cNvPicPr>
            <a:picLocks noChangeAspect="1"/>
          </p:cNvPicPr>
          <p:nvPr/>
        </p:nvPicPr>
        <p:blipFill>
          <a:blip r:embed="rId12"/>
          <a:stretch>
            <a:fillRect/>
          </a:stretch>
        </p:blipFill>
        <p:spPr>
          <a:xfrm>
            <a:off x="440988" y="1591297"/>
            <a:ext cx="5302875" cy="3177638"/>
          </a:xfrm>
          <a:prstGeom prst="rect">
            <a:avLst/>
          </a:prstGeom>
        </p:spPr>
      </p:pic>
    </p:spTree>
    <p:extLst>
      <p:ext uri="{BB962C8B-B14F-4D97-AF65-F5344CB8AC3E}">
        <p14:creationId xmlns:p14="http://schemas.microsoft.com/office/powerpoint/2010/main" val="2503874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14B5-1E9B-423A-B0FE-16AEDB8A7CA2}"/>
              </a:ext>
            </a:extLst>
          </p:cNvPr>
          <p:cNvSpPr>
            <a:spLocks noGrp="1"/>
          </p:cNvSpPr>
          <p:nvPr>
            <p:ph type="title"/>
          </p:nvPr>
        </p:nvSpPr>
        <p:spPr>
          <a:xfrm>
            <a:off x="587375" y="372519"/>
            <a:ext cx="10515600" cy="978729"/>
          </a:xfrm>
        </p:spPr>
        <p:txBody>
          <a:bodyPr/>
          <a:lstStyle/>
          <a:p>
            <a:br>
              <a:rPr lang="tr-TR" dirty="0"/>
            </a:br>
            <a:endParaRPr lang="en-US" dirty="0"/>
          </a:p>
        </p:txBody>
      </p:sp>
      <p:sp>
        <p:nvSpPr>
          <p:cNvPr id="3" name="TextBox 2">
            <a:extLst>
              <a:ext uri="{FF2B5EF4-FFF2-40B4-BE49-F238E27FC236}">
                <a16:creationId xmlns:a16="http://schemas.microsoft.com/office/drawing/2014/main" id="{847EA10E-16D0-4580-B6D6-85BAAC3E8F98}"/>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err="1">
                <a:solidFill>
                  <a:schemeClr val="bg1"/>
                </a:solidFill>
              </a:rPr>
              <a:t>Multiples</a:t>
            </a:r>
            <a:r>
              <a:rPr lang="tr-TR" altLang="zh-CN" sz="1200" b="1" dirty="0">
                <a:solidFill>
                  <a:schemeClr val="bg1"/>
                </a:solidFill>
              </a:rPr>
              <a:t> </a:t>
            </a:r>
            <a:r>
              <a:rPr lang="tr-TR" altLang="zh-CN" sz="1200" b="1" dirty="0" err="1">
                <a:solidFill>
                  <a:schemeClr val="bg1"/>
                </a:solidFill>
              </a:rPr>
              <a:t>Valuation</a:t>
            </a:r>
            <a:endParaRPr lang="en-US" altLang="zh-CN" sz="1200" b="1" dirty="0">
              <a:solidFill>
                <a:schemeClr val="bg1"/>
              </a:solidFill>
            </a:endParaRPr>
          </a:p>
        </p:txBody>
      </p:sp>
      <p:sp>
        <p:nvSpPr>
          <p:cNvPr id="8" name="TextBox 7">
            <a:extLst>
              <a:ext uri="{FF2B5EF4-FFF2-40B4-BE49-F238E27FC236}">
                <a16:creationId xmlns:a16="http://schemas.microsoft.com/office/drawing/2014/main" id="{35EF79DA-1E1C-4E84-837D-EC58DC7B42A1}"/>
              </a:ext>
            </a:extLst>
          </p:cNvPr>
          <p:cNvSpPr txBox="1"/>
          <p:nvPr/>
        </p:nvSpPr>
        <p:spPr>
          <a:xfrm>
            <a:off x="530814" y="1460885"/>
            <a:ext cx="6033155" cy="646331"/>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EV/EBITDA multiple based valuation, the</a:t>
            </a:r>
            <a:r>
              <a:rPr lang="tr-TR" dirty="0"/>
              <a:t> </a:t>
            </a:r>
            <a:r>
              <a:rPr lang="en-US" dirty="0"/>
              <a:t>entry equity value of the firm is 4.356.737 TL</a:t>
            </a:r>
            <a:r>
              <a:rPr lang="tr-TR" dirty="0"/>
              <a:t>.</a:t>
            </a:r>
            <a:endParaRPr lang="en-US" dirty="0"/>
          </a:p>
        </p:txBody>
      </p:sp>
      <p:sp>
        <p:nvSpPr>
          <p:cNvPr id="10" name="TextBox 9">
            <a:extLst>
              <a:ext uri="{FF2B5EF4-FFF2-40B4-BE49-F238E27FC236}">
                <a16:creationId xmlns:a16="http://schemas.microsoft.com/office/drawing/2014/main" id="{F24728B7-C35F-4F22-BC68-7ED20E638C79}"/>
              </a:ext>
            </a:extLst>
          </p:cNvPr>
          <p:cNvSpPr txBox="1"/>
          <p:nvPr/>
        </p:nvSpPr>
        <p:spPr>
          <a:xfrm>
            <a:off x="530814" y="2216853"/>
            <a:ext cx="5486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EV/EBITDA </a:t>
            </a:r>
            <a:r>
              <a:rPr lang="tr-TR" noProof="1"/>
              <a:t>multiple</a:t>
            </a:r>
            <a:r>
              <a:rPr lang="en-US" dirty="0"/>
              <a:t> of Kerevitaş Gıda</a:t>
            </a:r>
            <a:r>
              <a:rPr lang="tr-TR" dirty="0"/>
              <a:t> (7,24x)</a:t>
            </a:r>
            <a:r>
              <a:rPr lang="en-US" dirty="0"/>
              <a:t> is less than the average of market</a:t>
            </a:r>
            <a:r>
              <a:rPr lang="tr-TR" dirty="0"/>
              <a:t> (14,26x)</a:t>
            </a:r>
            <a:r>
              <a:rPr lang="en-US" dirty="0"/>
              <a:t> and our sample</a:t>
            </a:r>
            <a:r>
              <a:rPr lang="tr-TR" dirty="0"/>
              <a:t> (11,65x), </a:t>
            </a:r>
            <a:r>
              <a:rPr lang="en-US" dirty="0"/>
              <a:t>which is not good. </a:t>
            </a:r>
            <a:endParaRPr lang="tr-TR" dirty="0"/>
          </a:p>
        </p:txBody>
      </p:sp>
      <p:sp>
        <p:nvSpPr>
          <p:cNvPr id="11" name="TextBox 10">
            <a:extLst>
              <a:ext uri="{FF2B5EF4-FFF2-40B4-BE49-F238E27FC236}">
                <a16:creationId xmlns:a16="http://schemas.microsoft.com/office/drawing/2014/main" id="{715DC146-6CE8-46F9-926E-65EEC5F03A53}"/>
              </a:ext>
            </a:extLst>
          </p:cNvPr>
          <p:cNvSpPr txBox="1"/>
          <p:nvPr/>
        </p:nvSpPr>
        <p:spPr>
          <a:xfrm>
            <a:off x="562464" y="4279315"/>
            <a:ext cx="5792682"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Revenue growth and EBITDA have been increasing. Therefore, Kerevitaş still can be regarded as a profitable company.</a:t>
            </a:r>
          </a:p>
        </p:txBody>
      </p:sp>
      <p:sp>
        <p:nvSpPr>
          <p:cNvPr id="12" name="TextBox 11">
            <a:extLst>
              <a:ext uri="{FF2B5EF4-FFF2-40B4-BE49-F238E27FC236}">
                <a16:creationId xmlns:a16="http://schemas.microsoft.com/office/drawing/2014/main" id="{356317D6-55E4-4CE9-A832-0779E1F73522}"/>
              </a:ext>
            </a:extLst>
          </p:cNvPr>
          <p:cNvSpPr txBox="1"/>
          <p:nvPr/>
        </p:nvSpPr>
        <p:spPr>
          <a:xfrm>
            <a:off x="562465" y="3378436"/>
            <a:ext cx="5486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Generally the EV/EBITDA multiple is expected that it is the same with market mean.</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F4191C5-0D49-46E4-8326-03AE333B98B2}"/>
              </a:ext>
            </a:extLst>
          </p:cNvPr>
          <p:cNvPicPr>
            <a:picLocks noChangeAspect="1"/>
          </p:cNvPicPr>
          <p:nvPr/>
        </p:nvPicPr>
        <p:blipFill>
          <a:blip r:embed="rId2"/>
          <a:stretch>
            <a:fillRect/>
          </a:stretch>
        </p:blipFill>
        <p:spPr>
          <a:xfrm>
            <a:off x="0" y="6485481"/>
            <a:ext cx="12192000" cy="372519"/>
          </a:xfrm>
          <a:prstGeom prst="rect">
            <a:avLst/>
          </a:prstGeom>
        </p:spPr>
      </p:pic>
      <p:cxnSp>
        <p:nvCxnSpPr>
          <p:cNvPr id="13" name="Straight Connector 12">
            <a:extLst>
              <a:ext uri="{FF2B5EF4-FFF2-40B4-BE49-F238E27FC236}">
                <a16:creationId xmlns:a16="http://schemas.microsoft.com/office/drawing/2014/main" id="{83A51778-ADCB-4A92-B321-A523D3E04552}"/>
              </a:ext>
            </a:extLst>
          </p:cNvPr>
          <p:cNvCxnSpPr>
            <a:cxnSpLocks/>
          </p:cNvCxnSpPr>
          <p:nvPr/>
        </p:nvCxnSpPr>
        <p:spPr>
          <a:xfrm>
            <a:off x="609599" y="64332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4DAA6057-6819-4E76-9CC3-EE5BC52B6BA8}"/>
              </a:ext>
            </a:extLst>
          </p:cNvPr>
          <p:cNvGrpSpPr/>
          <p:nvPr/>
        </p:nvGrpSpPr>
        <p:grpSpPr>
          <a:xfrm>
            <a:off x="7645391" y="6308600"/>
            <a:ext cx="1224000" cy="496004"/>
            <a:chOff x="1355317" y="6095931"/>
            <a:chExt cx="1224000" cy="496004"/>
          </a:xfrm>
        </p:grpSpPr>
        <p:sp>
          <p:nvSpPr>
            <p:cNvPr id="15" name="Rectangle 14">
              <a:extLst>
                <a:ext uri="{FF2B5EF4-FFF2-40B4-BE49-F238E27FC236}">
                  <a16:creationId xmlns:a16="http://schemas.microsoft.com/office/drawing/2014/main" id="{6FCDB19B-4655-419C-B08E-1D5C13186CDE}"/>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132E57"/>
                  </a:solidFill>
                  <a:latin typeface="+mj-lt"/>
                  <a:ea typeface="ＭＳ Ｐゴシック" pitchFamily="34" charset="-128"/>
                </a:rPr>
                <a:t>Valuation</a:t>
              </a:r>
              <a:endParaRPr lang="en-US" sz="800" b="1" dirty="0">
                <a:solidFill>
                  <a:srgbClr val="132E57"/>
                </a:solidFill>
                <a:latin typeface="+mj-lt"/>
                <a:ea typeface="ＭＳ Ｐゴシック" pitchFamily="34" charset="-128"/>
              </a:endParaRPr>
            </a:p>
          </p:txBody>
        </p:sp>
        <p:sp>
          <p:nvSpPr>
            <p:cNvPr id="16" name="Oval 15">
              <a:extLst>
                <a:ext uri="{FF2B5EF4-FFF2-40B4-BE49-F238E27FC236}">
                  <a16:creationId xmlns:a16="http://schemas.microsoft.com/office/drawing/2014/main" id="{507C1E93-C735-4779-95D5-4E28DCA6E298}"/>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17" name="Group 16">
            <a:extLst>
              <a:ext uri="{FF2B5EF4-FFF2-40B4-BE49-F238E27FC236}">
                <a16:creationId xmlns:a16="http://schemas.microsoft.com/office/drawing/2014/main" id="{A0FDBD47-EE04-435A-A372-9D3053E3FD69}"/>
              </a:ext>
            </a:extLst>
          </p:cNvPr>
          <p:cNvGrpSpPr/>
          <p:nvPr/>
        </p:nvGrpSpPr>
        <p:grpSpPr>
          <a:xfrm>
            <a:off x="3518326" y="6307438"/>
            <a:ext cx="1224000" cy="496004"/>
            <a:chOff x="4098256" y="6095931"/>
            <a:chExt cx="1224000" cy="496004"/>
          </a:xfrm>
        </p:grpSpPr>
        <p:sp>
          <p:nvSpPr>
            <p:cNvPr id="18" name="Rectangle 17">
              <a:extLst>
                <a:ext uri="{FF2B5EF4-FFF2-40B4-BE49-F238E27FC236}">
                  <a16:creationId xmlns:a16="http://schemas.microsoft.com/office/drawing/2014/main" id="{24A86172-FF29-4B40-8A93-4677D5C7732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19" name="Oval 18">
              <a:extLst>
                <a:ext uri="{FF2B5EF4-FFF2-40B4-BE49-F238E27FC236}">
                  <a16:creationId xmlns:a16="http://schemas.microsoft.com/office/drawing/2014/main" id="{367CE089-B157-493E-8EDB-71F25BBEF6CF}"/>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20" name="Group 19">
            <a:extLst>
              <a:ext uri="{FF2B5EF4-FFF2-40B4-BE49-F238E27FC236}">
                <a16:creationId xmlns:a16="http://schemas.microsoft.com/office/drawing/2014/main" id="{76D4E6DA-48FD-485B-953B-4770EF2E10B6}"/>
              </a:ext>
            </a:extLst>
          </p:cNvPr>
          <p:cNvGrpSpPr/>
          <p:nvPr/>
        </p:nvGrpSpPr>
        <p:grpSpPr>
          <a:xfrm>
            <a:off x="9596399" y="6308600"/>
            <a:ext cx="1224000" cy="496004"/>
            <a:chOff x="4098256" y="6095931"/>
            <a:chExt cx="1224000" cy="496004"/>
          </a:xfrm>
        </p:grpSpPr>
        <p:sp>
          <p:nvSpPr>
            <p:cNvPr id="21" name="Rectangle 20">
              <a:extLst>
                <a:ext uri="{FF2B5EF4-FFF2-40B4-BE49-F238E27FC236}">
                  <a16:creationId xmlns:a16="http://schemas.microsoft.com/office/drawing/2014/main" id="{9818B6AF-AC39-475D-AEFA-7FD9DE630693}"/>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22" name="Oval 21">
              <a:extLst>
                <a:ext uri="{FF2B5EF4-FFF2-40B4-BE49-F238E27FC236}">
                  <a16:creationId xmlns:a16="http://schemas.microsoft.com/office/drawing/2014/main" id="{A2C552B1-890E-480C-9DA4-D83C5BFA7D4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23" name="Group 22">
            <a:extLst>
              <a:ext uri="{FF2B5EF4-FFF2-40B4-BE49-F238E27FC236}">
                <a16:creationId xmlns:a16="http://schemas.microsoft.com/office/drawing/2014/main" id="{ACD5C8D9-DF09-4A61-A010-95071854CB2E}"/>
              </a:ext>
            </a:extLst>
          </p:cNvPr>
          <p:cNvGrpSpPr/>
          <p:nvPr/>
        </p:nvGrpSpPr>
        <p:grpSpPr>
          <a:xfrm>
            <a:off x="1740720" y="6294502"/>
            <a:ext cx="1224000" cy="496004"/>
            <a:chOff x="6824912" y="6095931"/>
            <a:chExt cx="1224000" cy="496004"/>
          </a:xfrm>
        </p:grpSpPr>
        <p:sp>
          <p:nvSpPr>
            <p:cNvPr id="24" name="Rectangle 23">
              <a:extLst>
                <a:ext uri="{FF2B5EF4-FFF2-40B4-BE49-F238E27FC236}">
                  <a16:creationId xmlns:a16="http://schemas.microsoft.com/office/drawing/2014/main" id="{252BF9AB-E5C3-4E5E-AAF5-A43592518B10}"/>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25" name="Oval 24">
              <a:extLst>
                <a:ext uri="{FF2B5EF4-FFF2-40B4-BE49-F238E27FC236}">
                  <a16:creationId xmlns:a16="http://schemas.microsoft.com/office/drawing/2014/main" id="{29A7FAC0-7FB3-405D-A7F7-8787F8525DC1}"/>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26" name="Group 25">
            <a:extLst>
              <a:ext uri="{FF2B5EF4-FFF2-40B4-BE49-F238E27FC236}">
                <a16:creationId xmlns:a16="http://schemas.microsoft.com/office/drawing/2014/main" id="{7A35952A-ADD2-48BE-8E4B-18D0B64CF297}"/>
              </a:ext>
            </a:extLst>
          </p:cNvPr>
          <p:cNvGrpSpPr/>
          <p:nvPr/>
        </p:nvGrpSpPr>
        <p:grpSpPr>
          <a:xfrm>
            <a:off x="5617146" y="6320476"/>
            <a:ext cx="1224000" cy="496004"/>
            <a:chOff x="9576193" y="6095931"/>
            <a:chExt cx="1224000" cy="496004"/>
          </a:xfrm>
        </p:grpSpPr>
        <p:sp>
          <p:nvSpPr>
            <p:cNvPr id="27" name="Rectangle 26">
              <a:extLst>
                <a:ext uri="{FF2B5EF4-FFF2-40B4-BE49-F238E27FC236}">
                  <a16:creationId xmlns:a16="http://schemas.microsoft.com/office/drawing/2014/main" id="{033D402A-F4A2-4B1E-AEE2-65B0C3972945}"/>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28" name="Oval 27">
              <a:extLst>
                <a:ext uri="{FF2B5EF4-FFF2-40B4-BE49-F238E27FC236}">
                  <a16:creationId xmlns:a16="http://schemas.microsoft.com/office/drawing/2014/main" id="{2CA55678-A9AC-4915-AA51-13807D30623D}"/>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
        <p:nvSpPr>
          <p:cNvPr id="29" name="Title 1">
            <a:extLst>
              <a:ext uri="{FF2B5EF4-FFF2-40B4-BE49-F238E27FC236}">
                <a16:creationId xmlns:a16="http://schemas.microsoft.com/office/drawing/2014/main" id="{91D95A9B-8C05-4B02-AFC9-75506E9F1261}"/>
              </a:ext>
            </a:extLst>
          </p:cNvPr>
          <p:cNvSpPr txBox="1">
            <a:spLocks/>
          </p:cNvSpPr>
          <p:nvPr/>
        </p:nvSpPr>
        <p:spPr>
          <a:xfrm>
            <a:off x="587375" y="372519"/>
            <a:ext cx="10515600" cy="535531"/>
          </a:xfrm>
          <a:prstGeom prst="rect">
            <a:avLst/>
          </a:prstGeom>
        </p:spPr>
        <p:txBody>
          <a:bodyPr>
            <a:sp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tr-TR">
                <a:latin typeface="+mn-lt"/>
              </a:rPr>
              <a:t>Valuation</a:t>
            </a:r>
            <a:endParaRPr lang="en-US" dirty="0">
              <a:latin typeface="+mn-lt"/>
            </a:endParaRPr>
          </a:p>
        </p:txBody>
      </p:sp>
      <p:sp>
        <p:nvSpPr>
          <p:cNvPr id="30" name="TextBox 29">
            <a:extLst>
              <a:ext uri="{FF2B5EF4-FFF2-40B4-BE49-F238E27FC236}">
                <a16:creationId xmlns:a16="http://schemas.microsoft.com/office/drawing/2014/main" id="{7E60DD4A-C2A9-4F36-85B5-F1F4F8234B70}"/>
              </a:ext>
            </a:extLst>
          </p:cNvPr>
          <p:cNvSpPr txBox="1"/>
          <p:nvPr/>
        </p:nvSpPr>
        <p:spPr>
          <a:xfrm>
            <a:off x="562464" y="5434361"/>
            <a:ext cx="5486400" cy="369332"/>
          </a:xfrm>
          <a:prstGeom prst="rect">
            <a:avLst/>
          </a:prstGeom>
          <a:noFill/>
        </p:spPr>
        <p:txBody>
          <a:bodyPr wrap="square" rtlCol="0">
            <a:spAutoFit/>
          </a:bodyPr>
          <a:lstStyle/>
          <a:p>
            <a:pPr marL="285750" indent="-285750">
              <a:buFont typeface="Arial" panose="020B0604020202020204" pitchFamily="34" charset="0"/>
              <a:buChar char="•"/>
            </a:pPr>
            <a:r>
              <a:rPr lang="tr-TR" dirty="0" err="1"/>
              <a:t>Share</a:t>
            </a:r>
            <a:r>
              <a:rPr lang="tr-TR" dirty="0"/>
              <a:t> </a:t>
            </a:r>
            <a:r>
              <a:rPr lang="tr-TR" dirty="0" err="1"/>
              <a:t>price</a:t>
            </a:r>
            <a:r>
              <a:rPr lang="tr-TR" dirty="0"/>
              <a:t> </a:t>
            </a:r>
            <a:r>
              <a:rPr lang="tr-TR" dirty="0" err="1"/>
              <a:t>according</a:t>
            </a:r>
            <a:r>
              <a:rPr lang="tr-TR" dirty="0"/>
              <a:t> </a:t>
            </a:r>
            <a:r>
              <a:rPr lang="tr-TR" dirty="0" err="1"/>
              <a:t>to</a:t>
            </a:r>
            <a:r>
              <a:rPr lang="tr-TR" dirty="0"/>
              <a:t> </a:t>
            </a:r>
            <a:r>
              <a:rPr lang="tr-TR" dirty="0" err="1"/>
              <a:t>this</a:t>
            </a:r>
            <a:r>
              <a:rPr lang="tr-TR" dirty="0"/>
              <a:t> </a:t>
            </a:r>
            <a:r>
              <a:rPr lang="tr-TR" dirty="0" err="1"/>
              <a:t>valuation</a:t>
            </a:r>
            <a:r>
              <a:rPr lang="tr-TR" dirty="0"/>
              <a:t>: </a:t>
            </a:r>
            <a:r>
              <a:rPr lang="tr-TR" i="1" dirty="0">
                <a:effectLst>
                  <a:outerShdw blurRad="38100" dist="38100" dir="2700000" algn="tl">
                    <a:srgbClr val="000000">
                      <a:alpha val="43137"/>
                    </a:srgbClr>
                  </a:outerShdw>
                </a:effectLst>
              </a:rPr>
              <a:t>6,23 TRY</a:t>
            </a:r>
            <a:endParaRPr lang="en-US" i="1"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0F4FC2A1-0BFE-4D52-876D-466E1FEE46C5}"/>
              </a:ext>
            </a:extLst>
          </p:cNvPr>
          <p:cNvPicPr>
            <a:picLocks noChangeAspect="1"/>
          </p:cNvPicPr>
          <p:nvPr/>
        </p:nvPicPr>
        <p:blipFill>
          <a:blip r:embed="rId3"/>
          <a:stretch>
            <a:fillRect/>
          </a:stretch>
        </p:blipFill>
        <p:spPr>
          <a:xfrm>
            <a:off x="7208707" y="1489999"/>
            <a:ext cx="4420828" cy="2388760"/>
          </a:xfrm>
          <a:prstGeom prst="rect">
            <a:avLst/>
          </a:prstGeom>
        </p:spPr>
      </p:pic>
    </p:spTree>
    <p:extLst>
      <p:ext uri="{BB962C8B-B14F-4D97-AF65-F5344CB8AC3E}">
        <p14:creationId xmlns:p14="http://schemas.microsoft.com/office/powerpoint/2010/main" val="1855361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a:solidFill>
                  <a:schemeClr val="accent2"/>
                </a:solidFill>
              </a:rPr>
              <a:t>COVID-19 EFFECTS</a:t>
            </a:r>
            <a:endParaRPr lang="en-CA" dirty="0"/>
          </a:p>
        </p:txBody>
      </p:sp>
    </p:spTree>
    <p:extLst>
      <p:ext uri="{BB962C8B-B14F-4D97-AF65-F5344CB8AC3E}">
        <p14:creationId xmlns:p14="http://schemas.microsoft.com/office/powerpoint/2010/main" val="24091725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E9081C9-6390-45E4-BAC2-2DD0847A45BA}"/>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COVID-19 </a:t>
            </a:r>
            <a:r>
              <a:rPr lang="tr-TR" dirty="0" err="1">
                <a:latin typeface="+mn-lt"/>
              </a:rPr>
              <a:t>Effects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sz="1200" b="1" dirty="0" err="1">
                <a:solidFill>
                  <a:schemeClr val="bg1"/>
                </a:solidFill>
              </a:rPr>
              <a:t>Effect</a:t>
            </a:r>
            <a:r>
              <a:rPr lang="tr-TR" sz="1200" b="1" dirty="0">
                <a:solidFill>
                  <a:schemeClr val="bg1"/>
                </a:solidFill>
              </a:rPr>
              <a:t> of COVID-19 on </a:t>
            </a:r>
            <a:r>
              <a:rPr lang="tr-TR" sz="1200" b="1" dirty="0" err="1">
                <a:solidFill>
                  <a:schemeClr val="bg1"/>
                </a:solidFill>
              </a:rPr>
              <a:t>Frozen</a:t>
            </a:r>
            <a:r>
              <a:rPr lang="tr-TR" sz="1200" b="1" dirty="0">
                <a:solidFill>
                  <a:schemeClr val="bg1"/>
                </a:solidFill>
              </a:rPr>
              <a:t> </a:t>
            </a:r>
            <a:r>
              <a:rPr lang="tr-TR" sz="1200" b="1" dirty="0" err="1">
                <a:solidFill>
                  <a:schemeClr val="bg1"/>
                </a:solidFill>
              </a:rPr>
              <a:t>Food</a:t>
            </a:r>
            <a:r>
              <a:rPr lang="tr-TR" sz="1200" b="1" dirty="0">
                <a:solidFill>
                  <a:schemeClr val="bg1"/>
                </a:solidFill>
              </a:rPr>
              <a:t> </a:t>
            </a:r>
            <a:r>
              <a:rPr lang="tr-TR" sz="1200" b="1" dirty="0" err="1">
                <a:solidFill>
                  <a:schemeClr val="bg1"/>
                </a:solidFill>
              </a:rPr>
              <a:t>Industry</a:t>
            </a:r>
            <a:endParaRPr lang="en-US" altLang="zh-CN" sz="1200" b="1" dirty="0">
              <a:solidFill>
                <a:schemeClr val="bg1"/>
              </a:solidFill>
            </a:endParaRPr>
          </a:p>
        </p:txBody>
      </p:sp>
      <p:cxnSp>
        <p:nvCxnSpPr>
          <p:cNvPr id="44" name="Straight Connector 43">
            <a:extLst>
              <a:ext uri="{FF2B5EF4-FFF2-40B4-BE49-F238E27FC236}">
                <a16:creationId xmlns:a16="http://schemas.microsoft.com/office/drawing/2014/main" id="{FBF42AEE-A1AB-48F5-B871-E1D972DDD90E}"/>
              </a:ext>
            </a:extLst>
          </p:cNvPr>
          <p:cNvCxnSpPr>
            <a:cxnSpLocks/>
          </p:cNvCxnSpPr>
          <p:nvPr/>
        </p:nvCxnSpPr>
        <p:spPr>
          <a:xfrm>
            <a:off x="609599" y="64332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35372C1-147D-4CD9-9681-2E329E05368E}"/>
              </a:ext>
            </a:extLst>
          </p:cNvPr>
          <p:cNvGrpSpPr/>
          <p:nvPr/>
        </p:nvGrpSpPr>
        <p:grpSpPr>
          <a:xfrm>
            <a:off x="9590584" y="6290244"/>
            <a:ext cx="1224000" cy="496004"/>
            <a:chOff x="1355317" y="6095931"/>
            <a:chExt cx="1224000" cy="496004"/>
          </a:xfrm>
        </p:grpSpPr>
        <p:sp>
          <p:nvSpPr>
            <p:cNvPr id="46" name="Rectangle 45">
              <a:extLst>
                <a:ext uri="{FF2B5EF4-FFF2-40B4-BE49-F238E27FC236}">
                  <a16:creationId xmlns:a16="http://schemas.microsoft.com/office/drawing/2014/main" id="{5A798B88-D254-4F63-893F-97D2839A63E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COVID-19 </a:t>
              </a:r>
              <a:r>
                <a:rPr lang="tr-TR" sz="800" b="1" dirty="0" err="1">
                  <a:solidFill>
                    <a:srgbClr val="132E57"/>
                  </a:solidFill>
                  <a:latin typeface="+mj-lt"/>
                  <a:ea typeface="ＭＳ Ｐゴシック" pitchFamily="34" charset="-128"/>
                </a:rPr>
                <a:t>Effects</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FD211630-E5DF-4775-8DD8-41CF02C02D32}"/>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5</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74CB9422-0D36-4F04-9FF1-C07125BCDCC5}"/>
              </a:ext>
            </a:extLst>
          </p:cNvPr>
          <p:cNvGrpSpPr/>
          <p:nvPr/>
        </p:nvGrpSpPr>
        <p:grpSpPr>
          <a:xfrm>
            <a:off x="3518326" y="6307438"/>
            <a:ext cx="1224000" cy="496004"/>
            <a:chOff x="4098256" y="6095931"/>
            <a:chExt cx="1224000" cy="496004"/>
          </a:xfrm>
        </p:grpSpPr>
        <p:sp>
          <p:nvSpPr>
            <p:cNvPr id="49" name="Rectangle 48">
              <a:extLst>
                <a:ext uri="{FF2B5EF4-FFF2-40B4-BE49-F238E27FC236}">
                  <a16:creationId xmlns:a16="http://schemas.microsoft.com/office/drawing/2014/main" id="{25ABDDE3-11B4-407A-A5C3-A1F1E3AAD66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F098F126-EE2B-4857-8D4C-AAD37AA9A72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63D498E9-0D37-4B5A-A11E-80A7274DFCD6}"/>
              </a:ext>
            </a:extLst>
          </p:cNvPr>
          <p:cNvGrpSpPr/>
          <p:nvPr/>
        </p:nvGrpSpPr>
        <p:grpSpPr>
          <a:xfrm>
            <a:off x="7666865" y="6307438"/>
            <a:ext cx="1224000" cy="496004"/>
            <a:chOff x="4098256" y="6095931"/>
            <a:chExt cx="1224000" cy="496004"/>
          </a:xfrm>
        </p:grpSpPr>
        <p:sp>
          <p:nvSpPr>
            <p:cNvPr id="52" name="Rectangle 51">
              <a:extLst>
                <a:ext uri="{FF2B5EF4-FFF2-40B4-BE49-F238E27FC236}">
                  <a16:creationId xmlns:a16="http://schemas.microsoft.com/office/drawing/2014/main" id="{5CE258BD-88B1-4B89-93AE-5D95FBBCB1F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490378A9-09EE-4ED1-86DF-393F9D2A00D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4" name="Group 53">
            <a:extLst>
              <a:ext uri="{FF2B5EF4-FFF2-40B4-BE49-F238E27FC236}">
                <a16:creationId xmlns:a16="http://schemas.microsoft.com/office/drawing/2014/main" id="{F6B77748-EE71-4206-870D-BB53B0BA0A31}"/>
              </a:ext>
            </a:extLst>
          </p:cNvPr>
          <p:cNvGrpSpPr/>
          <p:nvPr/>
        </p:nvGrpSpPr>
        <p:grpSpPr>
          <a:xfrm>
            <a:off x="1740720" y="6294502"/>
            <a:ext cx="1224000" cy="496004"/>
            <a:chOff x="6824912" y="6095931"/>
            <a:chExt cx="1224000" cy="496004"/>
          </a:xfrm>
        </p:grpSpPr>
        <p:sp>
          <p:nvSpPr>
            <p:cNvPr id="55" name="Rectangle 54">
              <a:extLst>
                <a:ext uri="{FF2B5EF4-FFF2-40B4-BE49-F238E27FC236}">
                  <a16:creationId xmlns:a16="http://schemas.microsoft.com/office/drawing/2014/main" id="{206600C9-1E11-4829-B019-1D9C8519FD58}"/>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6D9DEB82-212F-4293-88C5-2575FCBD978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C56230A2-1650-48DA-9CA0-8CF1C9959C6A}"/>
              </a:ext>
            </a:extLst>
          </p:cNvPr>
          <p:cNvGrpSpPr/>
          <p:nvPr/>
        </p:nvGrpSpPr>
        <p:grpSpPr>
          <a:xfrm>
            <a:off x="5617146" y="6320476"/>
            <a:ext cx="1224000" cy="496004"/>
            <a:chOff x="9576193" y="6095931"/>
            <a:chExt cx="1224000" cy="496004"/>
          </a:xfrm>
        </p:grpSpPr>
        <p:sp>
          <p:nvSpPr>
            <p:cNvPr id="58" name="Rectangle 57">
              <a:extLst>
                <a:ext uri="{FF2B5EF4-FFF2-40B4-BE49-F238E27FC236}">
                  <a16:creationId xmlns:a16="http://schemas.microsoft.com/office/drawing/2014/main" id="{B6722BFC-DD84-456D-A0BD-A6698B6606B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177C8908-EDED-4887-A053-1A2ED33A50B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
        <p:nvSpPr>
          <p:cNvPr id="2" name="TextBox 1">
            <a:extLst>
              <a:ext uri="{FF2B5EF4-FFF2-40B4-BE49-F238E27FC236}">
                <a16:creationId xmlns:a16="http://schemas.microsoft.com/office/drawing/2014/main" id="{46ADED9F-10E6-4F70-9E33-429013D3825C}"/>
              </a:ext>
            </a:extLst>
          </p:cNvPr>
          <p:cNvSpPr txBox="1"/>
          <p:nvPr/>
        </p:nvSpPr>
        <p:spPr>
          <a:xfrm>
            <a:off x="697584" y="1659118"/>
            <a:ext cx="10708849" cy="646331"/>
          </a:xfrm>
          <a:prstGeom prst="rect">
            <a:avLst/>
          </a:prstGeom>
          <a:noFill/>
        </p:spPr>
        <p:txBody>
          <a:bodyPr wrap="square" rtlCol="0">
            <a:spAutoFit/>
          </a:bodyPr>
          <a:lstStyle/>
          <a:p>
            <a:pPr marL="285750" indent="-285750">
              <a:buFont typeface="Arial" panose="020B0604020202020204" pitchFamily="34" charset="0"/>
              <a:buChar char="•"/>
            </a:pPr>
            <a:r>
              <a:rPr lang="en-US" dirty="0"/>
              <a:t>Because of COVID-19, people began to stockpile food and long-term storability of frozen foods, which leads to increase in sales of frozen foods. </a:t>
            </a:r>
          </a:p>
        </p:txBody>
      </p:sp>
      <p:sp>
        <p:nvSpPr>
          <p:cNvPr id="3" name="TextBox 2">
            <a:extLst>
              <a:ext uri="{FF2B5EF4-FFF2-40B4-BE49-F238E27FC236}">
                <a16:creationId xmlns:a16="http://schemas.microsoft.com/office/drawing/2014/main" id="{17D75DC3-DC35-4CB9-9065-4CEF4FFA226D}"/>
              </a:ext>
            </a:extLst>
          </p:cNvPr>
          <p:cNvSpPr txBox="1"/>
          <p:nvPr/>
        </p:nvSpPr>
        <p:spPr>
          <a:xfrm>
            <a:off x="697584" y="2725804"/>
            <a:ext cx="10133814" cy="646331"/>
          </a:xfrm>
          <a:prstGeom prst="rect">
            <a:avLst/>
          </a:prstGeom>
          <a:noFill/>
        </p:spPr>
        <p:txBody>
          <a:bodyPr wrap="square" rtlCol="0">
            <a:spAutoFit/>
          </a:bodyPr>
          <a:lstStyle/>
          <a:p>
            <a:pPr marL="285750" indent="-285750">
              <a:buFont typeface="Arial" panose="020B0604020202020204" pitchFamily="34" charset="0"/>
              <a:buChar char="•"/>
            </a:pPr>
            <a:r>
              <a:rPr lang="en-US" dirty="0"/>
              <a:t>People prefer to frozen food since frozen food and ready-to-cook meals come in a packed form and do not require much effort or time to cook.</a:t>
            </a:r>
          </a:p>
        </p:txBody>
      </p:sp>
      <p:sp>
        <p:nvSpPr>
          <p:cNvPr id="4" name="TextBox 3">
            <a:extLst>
              <a:ext uri="{FF2B5EF4-FFF2-40B4-BE49-F238E27FC236}">
                <a16:creationId xmlns:a16="http://schemas.microsoft.com/office/drawing/2014/main" id="{0496AEF3-99D9-4ECE-9BEE-CB4FB0C62E5D}"/>
              </a:ext>
            </a:extLst>
          </p:cNvPr>
          <p:cNvSpPr txBox="1"/>
          <p:nvPr/>
        </p:nvSpPr>
        <p:spPr>
          <a:xfrm>
            <a:off x="711415" y="3770722"/>
            <a:ext cx="10708849" cy="646331"/>
          </a:xfrm>
          <a:prstGeom prst="rect">
            <a:avLst/>
          </a:prstGeom>
          <a:noFill/>
        </p:spPr>
        <p:txBody>
          <a:bodyPr wrap="square" rtlCol="0">
            <a:spAutoFit/>
          </a:bodyPr>
          <a:lstStyle/>
          <a:p>
            <a:pPr marL="285750" indent="-285750">
              <a:buFont typeface="Arial" panose="020B0604020202020204" pitchFamily="34" charset="0"/>
              <a:buChar char="•"/>
            </a:pPr>
            <a:r>
              <a:rPr lang="en-US" dirty="0"/>
              <a:t>Frozen food can be stored for a certain period at home, which increases the demand for frozen food during that period.</a:t>
            </a:r>
          </a:p>
        </p:txBody>
      </p:sp>
    </p:spTree>
    <p:extLst>
      <p:ext uri="{BB962C8B-B14F-4D97-AF65-F5344CB8AC3E}">
        <p14:creationId xmlns:p14="http://schemas.microsoft.com/office/powerpoint/2010/main" val="170083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A2F03B8-FBF9-48A8-BE47-336E03D3C49F}"/>
              </a:ext>
            </a:extLst>
          </p:cNvPr>
          <p:cNvPicPr>
            <a:picLocks noChangeAspect="1"/>
          </p:cNvPicPr>
          <p:nvPr/>
        </p:nvPicPr>
        <p:blipFill>
          <a:blip r:embed="rId2"/>
          <a:stretch>
            <a:fillRect/>
          </a:stretch>
        </p:blipFill>
        <p:spPr>
          <a:xfrm>
            <a:off x="0" y="6488668"/>
            <a:ext cx="12192000" cy="369332"/>
          </a:xfrm>
          <a:prstGeom prst="rect">
            <a:avLst/>
          </a:prstGeom>
        </p:spPr>
      </p:pic>
      <p:sp>
        <p:nvSpPr>
          <p:cNvPr id="2" name="Title 1">
            <a:extLst>
              <a:ext uri="{FF2B5EF4-FFF2-40B4-BE49-F238E27FC236}">
                <a16:creationId xmlns:a16="http://schemas.microsoft.com/office/drawing/2014/main" id="{1C567E31-8F54-467C-A3F7-960376697CDB}"/>
              </a:ext>
            </a:extLst>
          </p:cNvPr>
          <p:cNvSpPr>
            <a:spLocks noGrp="1"/>
          </p:cNvSpPr>
          <p:nvPr>
            <p:ph type="title"/>
          </p:nvPr>
        </p:nvSpPr>
        <p:spPr/>
        <p:txBody>
          <a:bodyPr/>
          <a:lstStyle/>
          <a:p>
            <a:r>
              <a:rPr lang="tr-TR" dirty="0" err="1"/>
              <a:t>Kerevitaş</a:t>
            </a:r>
            <a:r>
              <a:rPr lang="tr-TR" dirty="0"/>
              <a:t> </a:t>
            </a:r>
            <a:r>
              <a:rPr lang="en-CA" dirty="0"/>
              <a:t>Company Overview</a:t>
            </a:r>
          </a:p>
        </p:txBody>
      </p:sp>
      <p:graphicFrame>
        <p:nvGraphicFramePr>
          <p:cNvPr id="3" name="Group 108">
            <a:extLst>
              <a:ext uri="{FF2B5EF4-FFF2-40B4-BE49-F238E27FC236}">
                <a16:creationId xmlns:a16="http://schemas.microsoft.com/office/drawing/2014/main" id="{EAE505E1-4735-47E5-A538-4B3EF213D65A}"/>
              </a:ext>
            </a:extLst>
          </p:cNvPr>
          <p:cNvGraphicFramePr>
            <a:graphicFrameLocks noGrp="1"/>
          </p:cNvGraphicFramePr>
          <p:nvPr>
            <p:extLst>
              <p:ext uri="{D42A27DB-BD31-4B8C-83A1-F6EECF244321}">
                <p14:modId xmlns:p14="http://schemas.microsoft.com/office/powerpoint/2010/main" val="2340800413"/>
              </p:ext>
            </p:extLst>
          </p:nvPr>
        </p:nvGraphicFramePr>
        <p:xfrm>
          <a:off x="608400" y="1629085"/>
          <a:ext cx="6705600" cy="4591812"/>
        </p:xfrm>
        <a:graphic>
          <a:graphicData uri="http://schemas.openxmlformats.org/drawingml/2006/table">
            <a:tbl>
              <a:tblPr/>
              <a:tblGrid>
                <a:gridCol w="6705600">
                  <a:extLst>
                    <a:ext uri="{9D8B030D-6E8A-4147-A177-3AD203B41FA5}">
                      <a16:colId xmlns:a16="http://schemas.microsoft.com/office/drawing/2014/main" val="20000"/>
                    </a:ext>
                  </a:extLst>
                </a:gridCol>
              </a:tblGrid>
              <a:tr h="4083882">
                <a:tc>
                  <a:txBody>
                    <a:bodyPr/>
                    <a:lstStyle/>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050" b="0" kern="1200" dirty="0" err="1">
                          <a:solidFill>
                            <a:schemeClr val="tx1"/>
                          </a:solidFill>
                          <a:latin typeface="+mj-lt"/>
                          <a:ea typeface="+mn-ea"/>
                          <a:cs typeface="+mn-cs"/>
                        </a:rPr>
                        <a:t>In</a:t>
                      </a:r>
                      <a:r>
                        <a:rPr lang="tr-TR" sz="1050" b="0" kern="1200" dirty="0">
                          <a:solidFill>
                            <a:schemeClr val="tx1"/>
                          </a:solidFill>
                          <a:latin typeface="+mj-lt"/>
                          <a:ea typeface="+mn-ea"/>
                          <a:cs typeface="+mn-cs"/>
                        </a:rPr>
                        <a:t> 1990, </a:t>
                      </a:r>
                      <a:r>
                        <a:rPr lang="tr-TR" sz="1050" b="0" kern="1200" dirty="0" err="1">
                          <a:solidFill>
                            <a:schemeClr val="tx1"/>
                          </a:solidFill>
                          <a:latin typeface="+mj-lt"/>
                          <a:ea typeface="+mn-ea"/>
                          <a:cs typeface="+mn-cs"/>
                        </a:rPr>
                        <a:t>Kerevitaş</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entered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Turkish</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frozen</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food</a:t>
                      </a:r>
                      <a:r>
                        <a:rPr lang="tr-TR" sz="1050" b="0" kern="1200" dirty="0">
                          <a:solidFill>
                            <a:schemeClr val="tx1"/>
                          </a:solidFill>
                          <a:latin typeface="+mj-lt"/>
                          <a:ea typeface="+mn-ea"/>
                          <a:cs typeface="+mn-cs"/>
                        </a:rPr>
                        <a:t> market </a:t>
                      </a:r>
                      <a:r>
                        <a:rPr lang="tr-TR" sz="1050" b="0" kern="1200" dirty="0" err="1">
                          <a:solidFill>
                            <a:schemeClr val="tx1"/>
                          </a:solidFill>
                          <a:latin typeface="+mj-lt"/>
                          <a:ea typeface="+mn-ea"/>
                          <a:cs typeface="+mn-cs"/>
                        </a:rPr>
                        <a:t>with</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its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brand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SuperFresh</a:t>
                      </a:r>
                      <a:r>
                        <a:rPr lang="tr-TR" sz="1050" b="0" kern="1200" dirty="0">
                          <a:solidFill>
                            <a:schemeClr val="tx1"/>
                          </a:solidFill>
                          <a:latin typeface="+mj-lt"/>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company</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expanded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its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product</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range</a:t>
                      </a:r>
                      <a:r>
                        <a:rPr lang="tr-TR" sz="1050" b="0" kern="1200" dirty="0">
                          <a:solidFill>
                            <a:schemeClr val="tx1"/>
                          </a:solidFill>
                          <a:latin typeface="+mj-lt"/>
                          <a:ea typeface="+mn-ea"/>
                          <a:cs typeface="+mn-cs"/>
                        </a:rPr>
                        <a:t> in 1993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introduced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canned</a:t>
                      </a:r>
                      <a:r>
                        <a:rPr lang="tr-TR" sz="1050" b="0" kern="1200" dirty="0">
                          <a:solidFill>
                            <a:schemeClr val="tx1"/>
                          </a:solidFill>
                          <a:latin typeface="+mj-lt"/>
                          <a:ea typeface="+mn-ea"/>
                          <a:cs typeface="+mn-cs"/>
                        </a:rPr>
                        <a:t> tuna </a:t>
                      </a:r>
                      <a:r>
                        <a:rPr lang="tr-TR" sz="1050" b="0" kern="1200" dirty="0" err="1">
                          <a:solidFill>
                            <a:schemeClr val="tx1"/>
                          </a:solidFill>
                          <a:latin typeface="+mj-lt"/>
                          <a:ea typeface="+mn-ea"/>
                          <a:cs typeface="+mn-cs"/>
                        </a:rPr>
                        <a:t>to</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market. </a:t>
                      </a:r>
                      <a:r>
                        <a:rPr lang="tr-TR" sz="1050" b="0" kern="1200" dirty="0" err="1">
                          <a:solidFill>
                            <a:schemeClr val="tx1"/>
                          </a:solidFill>
                          <a:latin typeface="+mj-lt"/>
                          <a:ea typeface="+mn-ea"/>
                          <a:cs typeface="+mn-cs"/>
                        </a:rPr>
                        <a:t>Then</a:t>
                      </a:r>
                      <a:r>
                        <a:rPr lang="tr-TR" sz="1050" b="0" kern="1200" dirty="0">
                          <a:solidFill>
                            <a:schemeClr val="tx1"/>
                          </a:solidFill>
                          <a:latin typeface="+mj-lt"/>
                          <a:ea typeface="+mn-ea"/>
                          <a:cs typeface="+mn-cs"/>
                        </a:rPr>
                        <a:t>, it </a:t>
                      </a:r>
                      <a:r>
                        <a:rPr lang="tr-TR" sz="1050" b="0" kern="1200" dirty="0" err="1">
                          <a:solidFill>
                            <a:schemeClr val="tx1"/>
                          </a:solidFill>
                          <a:latin typeface="+mj-lt"/>
                          <a:ea typeface="+mn-ea"/>
                          <a:cs typeface="+mn-cs"/>
                        </a:rPr>
                        <a:t>enriched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its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product</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range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with</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canned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food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products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ready-made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food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varieties</a:t>
                      </a:r>
                      <a:r>
                        <a:rPr lang="tr-TR" sz="1050" b="0" kern="1200" dirty="0">
                          <a:solidFill>
                            <a:schemeClr val="tx1"/>
                          </a:solidFill>
                          <a:latin typeface="+mj-lt"/>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050" b="0" kern="1200" dirty="0" err="1">
                          <a:solidFill>
                            <a:schemeClr val="tx1"/>
                          </a:solidFill>
                          <a:latin typeface="+mj-lt"/>
                          <a:ea typeface="+mn-ea"/>
                          <a:cs typeface="+mn-cs"/>
                        </a:rPr>
                        <a:t>In</a:t>
                      </a:r>
                      <a:r>
                        <a:rPr lang="tr-TR" sz="1050" b="0" kern="1200" dirty="0">
                          <a:solidFill>
                            <a:schemeClr val="tx1"/>
                          </a:solidFill>
                          <a:latin typeface="+mj-lt"/>
                          <a:ea typeface="+mn-ea"/>
                          <a:cs typeface="+mn-cs"/>
                        </a:rPr>
                        <a:t> 2008, Ülker </a:t>
                      </a:r>
                      <a:r>
                        <a:rPr lang="tr-TR" sz="1050" b="0" kern="1200" dirty="0" err="1">
                          <a:solidFill>
                            <a:schemeClr val="tx1"/>
                          </a:solidFill>
                          <a:latin typeface="+mj-lt"/>
                          <a:ea typeface="+mn-ea"/>
                          <a:cs typeface="+mn-cs"/>
                        </a:rPr>
                        <a:t>acquired</a:t>
                      </a:r>
                      <a:r>
                        <a:rPr lang="tr-TR" sz="1050" b="0" kern="1200" dirty="0">
                          <a:solidFill>
                            <a:schemeClr val="tx1"/>
                          </a:solidFill>
                          <a:latin typeface="+mj-lt"/>
                          <a:ea typeface="+mn-ea"/>
                          <a:cs typeface="+mn-cs"/>
                        </a:rPr>
                        <a:t> 51% of </a:t>
                      </a:r>
                      <a:r>
                        <a:rPr lang="tr-TR" sz="1050" b="0" kern="1200" dirty="0" err="1">
                          <a:solidFill>
                            <a:schemeClr val="tx1"/>
                          </a:solidFill>
                          <a:latin typeface="+mj-lt"/>
                          <a:ea typeface="+mn-ea"/>
                          <a:cs typeface="+mn-cs"/>
                        </a:rPr>
                        <a:t>stakes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for</a:t>
                      </a:r>
                      <a:r>
                        <a:rPr lang="tr-TR" sz="1050" b="0" kern="1200" dirty="0">
                          <a:solidFill>
                            <a:schemeClr val="tx1"/>
                          </a:solidFill>
                          <a:latin typeface="+mj-lt"/>
                          <a:ea typeface="+mn-ea"/>
                          <a:cs typeface="+mn-cs"/>
                        </a:rPr>
                        <a:t> 20.3m YTL.</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050" b="0" kern="1200" dirty="0" err="1">
                          <a:solidFill>
                            <a:schemeClr val="tx1"/>
                          </a:solidFill>
                          <a:latin typeface="+mj-lt"/>
                          <a:ea typeface="+mn-ea"/>
                          <a:cs typeface="+mn-cs"/>
                        </a:rPr>
                        <a:t>Today</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Kerevitaş</a:t>
                      </a:r>
                      <a:r>
                        <a:rPr lang="tr-TR" sz="1050" b="0" kern="1200" dirty="0">
                          <a:solidFill>
                            <a:schemeClr val="tx1"/>
                          </a:solidFill>
                          <a:latin typeface="+mj-lt"/>
                          <a:ea typeface="+mn-ea"/>
                          <a:cs typeface="+mn-cs"/>
                        </a:rPr>
                        <a:t> has </a:t>
                      </a:r>
                      <a:r>
                        <a:rPr lang="tr-TR" sz="1050" b="0" kern="1200" dirty="0" err="1">
                          <a:solidFill>
                            <a:schemeClr val="tx1"/>
                          </a:solidFill>
                          <a:latin typeface="+mj-lt"/>
                          <a:ea typeface="+mn-ea"/>
                          <a:cs typeface="+mn-cs"/>
                        </a:rPr>
                        <a:t>nearly</a:t>
                      </a:r>
                      <a:r>
                        <a:rPr lang="tr-TR" sz="1050" b="0" kern="1200" dirty="0">
                          <a:solidFill>
                            <a:schemeClr val="tx1"/>
                          </a:solidFill>
                          <a:latin typeface="+mj-lt"/>
                          <a:ea typeface="+mn-ea"/>
                          <a:cs typeface="+mn-cs"/>
                        </a:rPr>
                        <a:t> 400 </a:t>
                      </a:r>
                      <a:r>
                        <a:rPr lang="tr-TR" sz="1050" b="0" kern="1200" dirty="0" err="1">
                          <a:solidFill>
                            <a:schemeClr val="tx1"/>
                          </a:solidFill>
                          <a:latin typeface="+mj-lt"/>
                          <a:ea typeface="+mn-ea"/>
                          <a:cs typeface="+mn-cs"/>
                        </a:rPr>
                        <a:t>products</a:t>
                      </a:r>
                      <a:r>
                        <a:rPr lang="tr-TR" sz="1050" b="0" kern="1200" dirty="0">
                          <a:solidFill>
                            <a:schemeClr val="tx1"/>
                          </a:solidFill>
                          <a:latin typeface="+mj-lt"/>
                          <a:ea typeface="+mn-ea"/>
                          <a:cs typeface="+mn-cs"/>
                        </a:rPr>
                        <a:t> in </a:t>
                      </a:r>
                      <a:r>
                        <a:rPr lang="tr-TR" sz="1050" b="0" kern="1200" dirty="0" err="1">
                          <a:solidFill>
                            <a:schemeClr val="tx1"/>
                          </a:solidFill>
                          <a:latin typeface="+mj-lt"/>
                          <a:ea typeface="+mn-ea"/>
                          <a:cs typeface="+mn-cs"/>
                        </a:rPr>
                        <a:t>mass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consumption</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retail</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channel</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it </a:t>
                      </a:r>
                      <a:r>
                        <a:rPr lang="tr-TR" sz="1050" b="0" kern="1200" dirty="0" err="1">
                          <a:solidFill>
                            <a:schemeClr val="tx1"/>
                          </a:solidFill>
                          <a:latin typeface="+mj-lt"/>
                          <a:ea typeface="+mn-ea"/>
                          <a:cs typeface="+mn-cs"/>
                        </a:rPr>
                        <a:t>handles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every</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stage</a:t>
                      </a:r>
                      <a:r>
                        <a:rPr lang="tr-TR" sz="1050" b="0" kern="1200" dirty="0">
                          <a:solidFill>
                            <a:schemeClr val="tx1"/>
                          </a:solidFill>
                          <a:latin typeface="+mj-lt"/>
                          <a:ea typeface="+mn-ea"/>
                          <a:cs typeface="+mn-cs"/>
                        </a:rPr>
                        <a:t> of </a:t>
                      </a:r>
                      <a:r>
                        <a:rPr lang="tr-TR" sz="1050" b="0" kern="1200" dirty="0" err="1">
                          <a:solidFill>
                            <a:schemeClr val="tx1"/>
                          </a:solidFill>
                          <a:latin typeface="+mj-lt"/>
                          <a:ea typeface="+mn-ea"/>
                          <a:cs typeface="+mn-cs"/>
                        </a:rPr>
                        <a:t>production</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from</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raw</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material</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selection</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to</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end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consumer</a:t>
                      </a:r>
                      <a:r>
                        <a:rPr lang="tr-TR" sz="1050" b="0" kern="1200" dirty="0">
                          <a:solidFill>
                            <a:schemeClr val="tx1"/>
                          </a:solidFill>
                          <a:latin typeface="+mj-lt"/>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r>
                        <a:rPr lang="tr-TR" sz="1050" b="0" kern="1200" dirty="0" err="1">
                          <a:solidFill>
                            <a:schemeClr val="tx1"/>
                          </a:solidFill>
                          <a:latin typeface="+mj-lt"/>
                          <a:ea typeface="+mn-ea"/>
                          <a:cs typeface="+mn-cs"/>
                        </a:rPr>
                        <a:t>One</a:t>
                      </a:r>
                      <a:r>
                        <a:rPr lang="tr-TR" sz="1050" b="0" kern="1200" dirty="0">
                          <a:solidFill>
                            <a:schemeClr val="tx1"/>
                          </a:solidFill>
                          <a:latin typeface="+mj-lt"/>
                          <a:ea typeface="+mn-ea"/>
                          <a:cs typeface="+mn-cs"/>
                        </a:rPr>
                        <a:t> of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compaines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that</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that</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are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entitled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to</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receive</a:t>
                      </a:r>
                      <a:r>
                        <a:rPr lang="tr-TR" sz="1050" b="0" kern="1200" dirty="0">
                          <a:solidFill>
                            <a:schemeClr val="tx1"/>
                          </a:solidFill>
                          <a:latin typeface="+mj-lt"/>
                          <a:ea typeface="+mn-ea"/>
                          <a:cs typeface="+mn-cs"/>
                        </a:rPr>
                        <a:t> BRC (British </a:t>
                      </a:r>
                      <a:r>
                        <a:rPr lang="tr-TR" sz="1050" b="0" kern="1200" dirty="0" err="1">
                          <a:solidFill>
                            <a:schemeClr val="tx1"/>
                          </a:solidFill>
                          <a:latin typeface="+mj-lt"/>
                          <a:ea typeface="+mn-ea"/>
                          <a:cs typeface="+mn-cs"/>
                        </a:rPr>
                        <a:t>Retail</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Consortium</a:t>
                      </a:r>
                      <a:r>
                        <a:rPr lang="tr-TR" sz="1050" b="0" kern="1200" dirty="0">
                          <a:solidFill>
                            <a:schemeClr val="tx1"/>
                          </a:solidFill>
                          <a:latin typeface="+mj-lt"/>
                          <a:ea typeface="+mn-ea"/>
                          <a:cs typeface="+mn-cs"/>
                        </a:rPr>
                        <a:t>), ISO 22000 </a:t>
                      </a:r>
                      <a:r>
                        <a:rPr lang="tr-TR" sz="1050" b="0" kern="1200" dirty="0" err="1">
                          <a:solidFill>
                            <a:schemeClr val="tx1"/>
                          </a:solidFill>
                          <a:latin typeface="+mj-lt"/>
                          <a:ea typeface="+mn-ea"/>
                          <a:cs typeface="+mn-cs"/>
                        </a:rPr>
                        <a:t>Food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Safety</a:t>
                      </a:r>
                      <a:r>
                        <a:rPr lang="tr-TR" sz="1050" b="0" kern="1200" dirty="0">
                          <a:solidFill>
                            <a:schemeClr val="tx1"/>
                          </a:solidFill>
                          <a:latin typeface="+mj-lt"/>
                          <a:ea typeface="+mn-ea"/>
                          <a:cs typeface="+mn-cs"/>
                        </a:rPr>
                        <a:t> Management </a:t>
                      </a:r>
                      <a:r>
                        <a:rPr lang="tr-TR" sz="1050" b="0" kern="1200" dirty="0" err="1">
                          <a:solidFill>
                            <a:schemeClr val="tx1"/>
                          </a:solidFill>
                          <a:latin typeface="+mj-lt"/>
                          <a:ea typeface="+mn-ea"/>
                          <a:cs typeface="+mn-cs"/>
                        </a:rPr>
                        <a:t>System</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ISO 9001 </a:t>
                      </a:r>
                      <a:r>
                        <a:rPr lang="tr-TR" sz="1050" b="0" kern="1200" dirty="0" err="1">
                          <a:solidFill>
                            <a:schemeClr val="tx1"/>
                          </a:solidFill>
                          <a:latin typeface="+mj-lt"/>
                          <a:ea typeface="+mn-ea"/>
                          <a:cs typeface="+mn-cs"/>
                        </a:rPr>
                        <a:t>Quality</a:t>
                      </a:r>
                      <a:r>
                        <a:rPr lang="tr-TR" sz="1050" b="0" kern="1200" dirty="0">
                          <a:solidFill>
                            <a:schemeClr val="tx1"/>
                          </a:solidFill>
                          <a:latin typeface="+mj-lt"/>
                          <a:ea typeface="+mn-ea"/>
                          <a:cs typeface="+mn-cs"/>
                        </a:rPr>
                        <a:t> Management </a:t>
                      </a:r>
                      <a:r>
                        <a:rPr lang="tr-TR" sz="1050" b="0" kern="1200" dirty="0" err="1">
                          <a:solidFill>
                            <a:schemeClr val="tx1"/>
                          </a:solidFill>
                          <a:latin typeface="+mj-lt"/>
                          <a:ea typeface="+mn-ea"/>
                          <a:cs typeface="+mn-cs"/>
                        </a:rPr>
                        <a:t>System</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certificates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It</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successfully</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passed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audits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by</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the</a:t>
                      </a:r>
                      <a:r>
                        <a:rPr lang="tr-TR" sz="1050" b="0" kern="1200" dirty="0">
                          <a:solidFill>
                            <a:schemeClr val="tx1"/>
                          </a:solidFill>
                          <a:latin typeface="+mj-lt"/>
                          <a:ea typeface="+mn-ea"/>
                          <a:cs typeface="+mn-cs"/>
                        </a:rPr>
                        <a:t> AIB (</a:t>
                      </a:r>
                      <a:r>
                        <a:rPr lang="tr-TR" sz="1050" b="0" kern="1200" dirty="0" err="1">
                          <a:solidFill>
                            <a:schemeClr val="tx1"/>
                          </a:solidFill>
                          <a:latin typeface="+mj-lt"/>
                          <a:ea typeface="+mn-ea"/>
                          <a:cs typeface="+mn-cs"/>
                        </a:rPr>
                        <a:t>American</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Institute</a:t>
                      </a:r>
                      <a:r>
                        <a:rPr lang="tr-TR" sz="1050" b="0" kern="1200" dirty="0">
                          <a:solidFill>
                            <a:schemeClr val="tx1"/>
                          </a:solidFill>
                          <a:latin typeface="+mj-lt"/>
                          <a:ea typeface="+mn-ea"/>
                          <a:cs typeface="+mn-cs"/>
                        </a:rPr>
                        <a:t> of </a:t>
                      </a:r>
                      <a:r>
                        <a:rPr lang="tr-TR" sz="1050" b="0" kern="1200" dirty="0" err="1">
                          <a:solidFill>
                            <a:schemeClr val="tx1"/>
                          </a:solidFill>
                          <a:latin typeface="+mj-lt"/>
                          <a:ea typeface="+mn-ea"/>
                          <a:cs typeface="+mn-cs"/>
                        </a:rPr>
                        <a:t>Baking</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and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also</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proved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to</a:t>
                      </a:r>
                      <a:r>
                        <a:rPr lang="tr-TR" sz="1050" b="0" kern="1200" dirty="0">
                          <a:solidFill>
                            <a:schemeClr val="tx1"/>
                          </a:solidFill>
                          <a:latin typeface="+mj-lt"/>
                          <a:ea typeface="+mn-ea"/>
                          <a:cs typeface="+mn-cs"/>
                        </a:rPr>
                        <a:t> be </a:t>
                      </a:r>
                      <a:r>
                        <a:rPr lang="tr-TR" sz="1050" b="0" kern="1200" dirty="0" err="1">
                          <a:solidFill>
                            <a:schemeClr val="tx1"/>
                          </a:solidFill>
                          <a:latin typeface="+mj-lt"/>
                          <a:ea typeface="+mn-ea"/>
                          <a:cs typeface="+mn-cs"/>
                        </a:rPr>
                        <a:t>world-class</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with</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Good</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Manufacturing</a:t>
                      </a:r>
                      <a:r>
                        <a:rPr lang="tr-TR" sz="1050" b="0" kern="1200" dirty="0">
                          <a:solidFill>
                            <a:schemeClr val="tx1"/>
                          </a:solidFill>
                          <a:latin typeface="+mj-lt"/>
                          <a:ea typeface="+mn-ea"/>
                          <a:cs typeface="+mn-cs"/>
                        </a:rPr>
                        <a:t> </a:t>
                      </a:r>
                      <a:r>
                        <a:rPr lang="tr-TR" sz="1050" b="0" kern="1200" dirty="0" err="1">
                          <a:solidFill>
                            <a:schemeClr val="tx1"/>
                          </a:solidFill>
                          <a:latin typeface="+mj-lt"/>
                          <a:ea typeface="+mn-ea"/>
                          <a:cs typeface="+mn-cs"/>
                        </a:rPr>
                        <a:t>Practices</a:t>
                      </a:r>
                      <a:r>
                        <a:rPr lang="tr-TR" sz="1050" b="0" kern="1200" dirty="0">
                          <a:solidFill>
                            <a:schemeClr val="tx1"/>
                          </a:solidFill>
                          <a:latin typeface="+mj-lt"/>
                          <a:ea typeface="+mn-ea"/>
                          <a:cs typeface="+mn-cs"/>
                        </a:rPr>
                        <a:t> (GMP).</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050" b="0" kern="1200" dirty="0">
                        <a:solidFill>
                          <a:schemeClr val="tx1"/>
                        </a:solidFill>
                        <a:latin typeface="+mj-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050" b="1" kern="1200" dirty="0" err="1">
                          <a:solidFill>
                            <a:schemeClr val="tx1"/>
                          </a:solidFill>
                          <a:latin typeface="+mj-lt"/>
                          <a:ea typeface="+mn-ea"/>
                          <a:cs typeface="+mn-cs"/>
                        </a:rPr>
                        <a:t>Vision</a:t>
                      </a:r>
                      <a:r>
                        <a:rPr lang="tr-TR" sz="1050" b="0" kern="1200" dirty="0">
                          <a:solidFill>
                            <a:schemeClr val="tx1"/>
                          </a:solidFill>
                          <a:latin typeface="+mj-lt"/>
                          <a:ea typeface="+mn-ea"/>
                          <a:cs typeface="+mn-cs"/>
                        </a:rPr>
                        <a:t>: </a:t>
                      </a:r>
                      <a:r>
                        <a:rPr lang="tr-TR" sz="1050" kern="1200" dirty="0" err="1">
                          <a:solidFill>
                            <a:schemeClr val="tx1"/>
                          </a:solidFill>
                          <a:effectLst/>
                          <a:latin typeface="+mj-lt"/>
                          <a:ea typeface="+mn-ea"/>
                          <a:cs typeface="+mn-cs"/>
                        </a:rPr>
                        <a:t>To</a:t>
                      </a:r>
                      <a:r>
                        <a:rPr lang="tr-TR" sz="1050" kern="1200" dirty="0">
                          <a:solidFill>
                            <a:schemeClr val="tx1"/>
                          </a:solidFill>
                          <a:effectLst/>
                          <a:latin typeface="+mj-lt"/>
                          <a:ea typeface="+mn-ea"/>
                          <a:cs typeface="+mn-cs"/>
                        </a:rPr>
                        <a:t> be a </a:t>
                      </a:r>
                      <a:r>
                        <a:rPr lang="tr-TR" sz="1050" kern="1200" dirty="0" err="1">
                          <a:solidFill>
                            <a:schemeClr val="tx1"/>
                          </a:solidFill>
                          <a:effectLst/>
                          <a:latin typeface="+mj-lt"/>
                          <a:ea typeface="+mn-ea"/>
                          <a:cs typeface="+mn-cs"/>
                        </a:rPr>
                        <a:t>leading</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food</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company</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that</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always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satisfies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our</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consumers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customers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employees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and</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shareholders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and</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makes</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them</a:t>
                      </a:r>
                      <a:r>
                        <a:rPr lang="tr-TR" sz="1050" kern="1200" dirty="0">
                          <a:solidFill>
                            <a:schemeClr val="tx1"/>
                          </a:solidFill>
                          <a:effectLst/>
                          <a:latin typeface="+mj-lt"/>
                          <a:ea typeface="+mn-ea"/>
                          <a:cs typeface="+mn-cs"/>
                        </a:rPr>
                        <a:t> </a:t>
                      </a:r>
                      <a:r>
                        <a:rPr lang="tr-TR" sz="1050" kern="1200" dirty="0" err="1">
                          <a:solidFill>
                            <a:schemeClr val="tx1"/>
                          </a:solidFill>
                          <a:effectLst/>
                          <a:latin typeface="+mj-lt"/>
                          <a:ea typeface="+mn-ea"/>
                          <a:cs typeface="+mn-cs"/>
                        </a:rPr>
                        <a:t>smile</a:t>
                      </a:r>
                      <a:r>
                        <a:rPr lang="tr-TR" sz="1050" kern="1200" dirty="0">
                          <a:solidFill>
                            <a:schemeClr val="tx1"/>
                          </a:solidFill>
                          <a:effectLst/>
                          <a:latin typeface="+mj-lt"/>
                          <a:ea typeface="+mn-ea"/>
                          <a:cs typeface="+mn-cs"/>
                        </a:rPr>
                        <a:t>.</a:t>
                      </a:r>
                      <a:endParaRPr lang="en-US" sz="1050" kern="1200" dirty="0">
                        <a:solidFill>
                          <a:schemeClr val="tx1"/>
                        </a:solidFill>
                        <a:effectLst/>
                        <a:latin typeface="+mj-lt"/>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050" b="1" kern="1200" dirty="0" err="1">
                          <a:solidFill>
                            <a:schemeClr val="tx1"/>
                          </a:solidFill>
                          <a:latin typeface="+mj-lt"/>
                          <a:ea typeface="+mn-ea"/>
                          <a:cs typeface="+mn-cs"/>
                        </a:rPr>
                        <a:t>Mission</a:t>
                      </a:r>
                      <a:r>
                        <a:rPr lang="tr-TR" sz="1050" b="1" kern="1200" dirty="0">
                          <a:solidFill>
                            <a:schemeClr val="tx1"/>
                          </a:solidFill>
                          <a:latin typeface="+mj-lt"/>
                          <a:ea typeface="+mn-ea"/>
                          <a:cs typeface="+mn-cs"/>
                        </a:rPr>
                        <a:t>: </a:t>
                      </a:r>
                      <a:r>
                        <a:rPr lang="tr-TR" sz="1050" kern="1200" dirty="0" err="1">
                          <a:solidFill>
                            <a:schemeClr val="tx1"/>
                          </a:solidFill>
                          <a:effectLst/>
                          <a:latin typeface="+mj-lt"/>
                          <a:ea typeface="+mn-ea"/>
                          <a:cs typeface="+mn-cs"/>
                        </a:rPr>
                        <a:t>To</a:t>
                      </a:r>
                      <a:r>
                        <a:rPr lang="tr-TR" sz="1050" kern="1200" dirty="0">
                          <a:solidFill>
                            <a:schemeClr val="tx1"/>
                          </a:solidFill>
                          <a:effectLst/>
                          <a:latin typeface="+mj-lt"/>
                          <a:ea typeface="+mn-ea"/>
                          <a:cs typeface="+mn-cs"/>
                        </a:rPr>
                        <a:t> be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leading</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innovative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brand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offering</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consumers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customers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shoppers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most</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practical</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freshest</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most</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delicious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products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with</a:t>
                      </a:r>
                      <a:r>
                        <a:rPr lang="tr-TR" sz="1050" kern="1200" dirty="0">
                          <a:solidFill>
                            <a:schemeClr val="tx1"/>
                          </a:solidFill>
                          <a:effectLst/>
                          <a:latin typeface="Open Sans Light (Headings)"/>
                          <a:ea typeface="+mn-ea"/>
                          <a:cs typeface="+mn-cs"/>
                        </a:rPr>
                        <a:t> a </a:t>
                      </a:r>
                      <a:r>
                        <a:rPr lang="tr-TR" sz="1050" kern="1200" dirty="0" err="1">
                          <a:solidFill>
                            <a:schemeClr val="tx1"/>
                          </a:solidFill>
                          <a:effectLst/>
                          <a:latin typeface="Open Sans Light (Headings)"/>
                          <a:ea typeface="+mn-ea"/>
                          <a:cs typeface="+mn-cs"/>
                        </a:rPr>
                        <a:t>healthy</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safe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value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chain</a:t>
                      </a:r>
                      <a:r>
                        <a:rPr lang="tr-TR" sz="1050" kern="1200" dirty="0">
                          <a:solidFill>
                            <a:schemeClr val="tx1"/>
                          </a:solidFill>
                          <a:effectLst/>
                          <a:latin typeface="Open Sans Light (Headings)"/>
                          <a:ea typeface="+mn-ea"/>
                          <a:cs typeface="+mn-cs"/>
                        </a:rPr>
                        <a: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r>
                        <a:rPr lang="tr-TR" sz="1050" b="1" kern="1200" dirty="0" err="1">
                          <a:solidFill>
                            <a:schemeClr val="tx1"/>
                          </a:solidFill>
                          <a:effectLst/>
                          <a:latin typeface="Open Sans Light (Headings)"/>
                          <a:ea typeface="+mn-ea"/>
                          <a:cs typeface="+mn-cs"/>
                        </a:rPr>
                        <a:t>Principles</a:t>
                      </a:r>
                      <a:r>
                        <a:rPr lang="tr-TR" sz="1050" b="1" kern="1200" dirty="0">
                          <a:solidFill>
                            <a:schemeClr val="tx1"/>
                          </a:solidFill>
                          <a:effectLst/>
                          <a:latin typeface="Open Sans Light (Headings)"/>
                          <a:ea typeface="+mn-ea"/>
                          <a:cs typeface="+mn-cs"/>
                        </a:rPr>
                        <a:t>: </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Consumer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Satisfaction</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kern="1200" dirty="0">
                          <a:solidFill>
                            <a:schemeClr val="tx1"/>
                          </a:solidFill>
                          <a:effectLst/>
                          <a:latin typeface="Open Sans Light (Headings)"/>
                          <a:ea typeface="+mn-ea"/>
                          <a:cs typeface="+mn-cs"/>
                        </a:rPr>
                        <a:t>(</a:t>
                      </a:r>
                      <a:r>
                        <a:rPr lang="tr-TR" sz="1050" kern="1200" dirty="0" err="1">
                          <a:solidFill>
                            <a:schemeClr val="tx1"/>
                          </a:solidFill>
                          <a:effectLst/>
                          <a:latin typeface="Open Sans Light (Headings)"/>
                          <a:ea typeface="+mn-ea"/>
                          <a:cs typeface="+mn-cs"/>
                        </a:rPr>
                        <a:t>to</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keep</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needs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wishes</a:t>
                      </a:r>
                      <a:r>
                        <a:rPr lang="tr-TR" sz="1050" kern="1200" dirty="0">
                          <a:solidFill>
                            <a:schemeClr val="tx1"/>
                          </a:solidFill>
                          <a:effectLst/>
                          <a:latin typeface="Open Sans Light (Headings)"/>
                          <a:ea typeface="+mn-ea"/>
                          <a:cs typeface="+mn-cs"/>
                        </a:rPr>
                        <a:t> of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customers</a:t>
                      </a:r>
                      <a:r>
                        <a:rPr lang="tr-TR" sz="1050" kern="1200" dirty="0">
                          <a:solidFill>
                            <a:schemeClr val="tx1"/>
                          </a:solidFill>
                          <a:effectLst/>
                          <a:latin typeface="Open Sans Light (Headings)"/>
                          <a:ea typeface="+mn-ea"/>
                          <a:cs typeface="+mn-cs"/>
                        </a:rPr>
                        <a:t> in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first</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place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to</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produce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accordingly</a:t>
                      </a:r>
                      <a:r>
                        <a:rPr lang="tr-TR" sz="1050" kern="1200" dirty="0">
                          <a:solidFill>
                            <a:schemeClr val="tx1"/>
                          </a:solidFill>
                          <a:effectLst/>
                          <a:latin typeface="Open Sans Light (Headings)"/>
                          <a:ea typeface="+mn-ea"/>
                          <a:cs typeface="+mn-cs"/>
                        </a:rPr>
                        <a:t>),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Quality</a:t>
                      </a:r>
                      <a:r>
                        <a:rPr lang="tr-TR" sz="1050" i="1" kern="1200" dirty="0">
                          <a:solidFill>
                            <a:schemeClr val="tx1"/>
                          </a:solidFill>
                          <a:effectLst/>
                          <a:latin typeface="Open Sans Light (Headings)"/>
                          <a:ea typeface="+mn-ea"/>
                          <a:cs typeface="+mn-cs"/>
                        </a:rPr>
                        <a:t> </a:t>
                      </a:r>
                      <a:r>
                        <a:rPr lang="tr-TR" sz="1050" kern="1200" dirty="0">
                          <a:solidFill>
                            <a:schemeClr val="tx1"/>
                          </a:solidFill>
                          <a:effectLst/>
                          <a:latin typeface="Open Sans Light (Headings)"/>
                          <a:ea typeface="+mn-ea"/>
                          <a:cs typeface="+mn-cs"/>
                        </a:rPr>
                        <a:t>(</a:t>
                      </a:r>
                      <a:r>
                        <a:rPr lang="tr-TR" sz="1050" kern="1200" dirty="0" err="1">
                          <a:solidFill>
                            <a:schemeClr val="tx1"/>
                          </a:solidFill>
                          <a:effectLst/>
                          <a:latin typeface="Open Sans Light (Headings)"/>
                          <a:ea typeface="+mn-ea"/>
                          <a:cs typeface="+mn-cs"/>
                        </a:rPr>
                        <a:t>handle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every</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stage</a:t>
                      </a:r>
                      <a:r>
                        <a:rPr lang="tr-TR" sz="1050" kern="1200" dirty="0">
                          <a:solidFill>
                            <a:schemeClr val="tx1"/>
                          </a:solidFill>
                          <a:effectLst/>
                          <a:latin typeface="Open Sans Light (Headings)"/>
                          <a:ea typeface="+mn-ea"/>
                          <a:cs typeface="+mn-cs"/>
                        </a:rPr>
                        <a:t> of </a:t>
                      </a:r>
                      <a:r>
                        <a:rPr lang="tr-TR" sz="1050" kern="1200" dirty="0" err="1">
                          <a:solidFill>
                            <a:schemeClr val="tx1"/>
                          </a:solidFill>
                          <a:effectLst/>
                          <a:latin typeface="Open Sans Light (Headings)"/>
                          <a:ea typeface="+mn-ea"/>
                          <a:cs typeface="+mn-cs"/>
                        </a:rPr>
                        <a:t>production</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with</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utmost</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care</a:t>
                      </a:r>
                      <a:r>
                        <a:rPr lang="tr-TR" sz="1050" kern="1200" dirty="0">
                          <a:solidFill>
                            <a:schemeClr val="tx1"/>
                          </a:solidFill>
                          <a:effectLst/>
                          <a:latin typeface="Open Sans Light (Headings)"/>
                          <a:ea typeface="+mn-ea"/>
                          <a:cs typeface="+mn-cs"/>
                        </a:rPr>
                        <a:t>), </a:t>
                      </a:r>
                      <a:r>
                        <a:rPr lang="tr-TR" sz="1050" i="0" kern="1200" dirty="0" err="1">
                          <a:solidFill>
                            <a:schemeClr val="tx1"/>
                          </a:solidFill>
                          <a:effectLst>
                            <a:outerShdw blurRad="38100" dist="38100" dir="2700000" algn="tl">
                              <a:srgbClr val="000000">
                                <a:alpha val="43137"/>
                              </a:srgbClr>
                            </a:outerShdw>
                          </a:effectLst>
                          <a:latin typeface="Open Sans Light (Headings)"/>
                          <a:ea typeface="+mn-ea"/>
                          <a:cs typeface="+mn-cs"/>
                        </a:rPr>
                        <a:t>Taste</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i="0" kern="1200" dirty="0">
                          <a:solidFill>
                            <a:schemeClr val="tx1"/>
                          </a:solidFill>
                          <a:effectLst/>
                          <a:latin typeface="Open Sans Light (Headings)"/>
                          <a:ea typeface="+mn-ea"/>
                          <a:cs typeface="+mn-cs"/>
                        </a:rPr>
                        <a:t>(</a:t>
                      </a:r>
                      <a:r>
                        <a:rPr lang="tr-TR" sz="1050" i="0" kern="1200" dirty="0" err="1">
                          <a:solidFill>
                            <a:schemeClr val="tx1"/>
                          </a:solidFill>
                          <a:effectLst/>
                          <a:latin typeface="Open Sans Light (Headings)"/>
                          <a:ea typeface="+mn-ea"/>
                          <a:cs typeface="+mn-cs"/>
                        </a:rPr>
                        <a:t>ensure</a:t>
                      </a:r>
                      <a:r>
                        <a:rPr lang="tr-TR" sz="1050" i="0" kern="1200" dirty="0">
                          <a:solidFill>
                            <a:schemeClr val="tx1"/>
                          </a:solidFill>
                          <a:effectLst/>
                          <a:latin typeface="Open Sans Light (Headings)"/>
                          <a:ea typeface="+mn-ea"/>
                          <a:cs typeface="+mn-cs"/>
                        </a:rPr>
                        <a:t> </a:t>
                      </a:r>
                      <a:r>
                        <a:rPr lang="tr-TR" sz="1050" i="0" kern="1200" dirty="0" err="1">
                          <a:solidFill>
                            <a:schemeClr val="tx1"/>
                          </a:solidFill>
                          <a:effectLst/>
                          <a:latin typeface="Open Sans Light (Headings)"/>
                          <a:ea typeface="+mn-ea"/>
                          <a:cs typeface="+mn-cs"/>
                        </a:rPr>
                        <a:t>the</a:t>
                      </a:r>
                      <a:r>
                        <a:rPr lang="tr-TR" sz="1050" i="0" kern="1200" dirty="0">
                          <a:solidFill>
                            <a:schemeClr val="tx1"/>
                          </a:solidFill>
                          <a:effectLst/>
                          <a:latin typeface="Open Sans Light (Headings)"/>
                          <a:ea typeface="+mn-ea"/>
                          <a:cs typeface="+mn-cs"/>
                        </a:rPr>
                        <a:t> </a:t>
                      </a:r>
                      <a:r>
                        <a:rPr lang="tr-TR" sz="1050" i="0" kern="1200" dirty="0" err="1">
                          <a:solidFill>
                            <a:schemeClr val="tx1"/>
                          </a:solidFill>
                          <a:effectLst/>
                          <a:latin typeface="Open Sans Light (Headings)"/>
                          <a:ea typeface="+mn-ea"/>
                          <a:cs typeface="+mn-cs"/>
                        </a:rPr>
                        <a:t>superior</a:t>
                      </a:r>
                      <a:r>
                        <a:rPr lang="tr-TR" sz="1050" i="0" kern="1200" dirty="0">
                          <a:solidFill>
                            <a:schemeClr val="tx1"/>
                          </a:solidFill>
                          <a:effectLst/>
                          <a:latin typeface="Open Sans Light (Headings)"/>
                          <a:ea typeface="+mn-ea"/>
                          <a:cs typeface="+mn-cs"/>
                        </a:rPr>
                        <a:t> </a:t>
                      </a:r>
                      <a:r>
                        <a:rPr lang="tr-TR" sz="1050" i="0" kern="1200" dirty="0" err="1">
                          <a:solidFill>
                            <a:schemeClr val="tx1"/>
                          </a:solidFill>
                          <a:effectLst/>
                          <a:latin typeface="Open Sans Light (Headings)"/>
                          <a:ea typeface="+mn-ea"/>
                          <a:cs typeface="+mn-cs"/>
                        </a:rPr>
                        <a:t>taste</a:t>
                      </a:r>
                      <a:r>
                        <a:rPr lang="tr-TR" sz="1050" i="0" kern="1200" dirty="0">
                          <a:solidFill>
                            <a:schemeClr val="tx1"/>
                          </a:solidFill>
                          <a:effectLst/>
                          <a:latin typeface="Open Sans Light (Headings)"/>
                          <a:ea typeface="+mn-ea"/>
                          <a:cs typeface="+mn-cs"/>
                        </a:rPr>
                        <a:t> </a:t>
                      </a:r>
                      <a:r>
                        <a:rPr lang="tr-TR" sz="1050" i="0" kern="1200" dirty="0" err="1">
                          <a:solidFill>
                            <a:schemeClr val="tx1"/>
                          </a:solidFill>
                          <a:effectLst/>
                          <a:latin typeface="Open Sans Light (Headings)"/>
                          <a:ea typeface="+mn-ea"/>
                          <a:cs typeface="+mn-cs"/>
                        </a:rPr>
                        <a:t>and</a:t>
                      </a:r>
                      <a:r>
                        <a:rPr lang="tr-TR" sz="1050" i="0" kern="1200" dirty="0">
                          <a:solidFill>
                            <a:schemeClr val="tx1"/>
                          </a:solidFill>
                          <a:effectLst/>
                          <a:latin typeface="Open Sans Light (Headings)"/>
                          <a:ea typeface="+mn-ea"/>
                          <a:cs typeface="+mn-cs"/>
                        </a:rPr>
                        <a:t> </a:t>
                      </a:r>
                      <a:r>
                        <a:rPr lang="tr-TR" sz="1050" i="0" kern="1200" dirty="0" err="1">
                          <a:solidFill>
                            <a:schemeClr val="tx1"/>
                          </a:solidFill>
                          <a:effectLst/>
                          <a:latin typeface="Open Sans Light (Headings)"/>
                          <a:ea typeface="+mn-ea"/>
                          <a:cs typeface="+mn-cs"/>
                        </a:rPr>
                        <a:t>quality</a:t>
                      </a:r>
                      <a:r>
                        <a:rPr lang="tr-TR" sz="1050" i="0" kern="1200" dirty="0">
                          <a:solidFill>
                            <a:schemeClr val="tx1"/>
                          </a:solidFill>
                          <a:effectLst/>
                          <a:latin typeface="Open Sans Light (Headings)"/>
                          <a:ea typeface="+mn-ea"/>
                          <a:cs typeface="+mn-cs"/>
                        </a:rPr>
                        <a:t>)</a:t>
                      </a:r>
                      <a:r>
                        <a:rPr lang="tr-TR" sz="1050" kern="1200" dirty="0">
                          <a:solidFill>
                            <a:schemeClr val="tx1"/>
                          </a:solidFill>
                          <a:effectLst/>
                          <a:latin typeface="Open Sans Light (Headings)"/>
                          <a:ea typeface="+mn-ea"/>
                          <a:cs typeface="+mn-cs"/>
                        </a:rPr>
                        <a:t> ,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Technology</a:t>
                      </a:r>
                      <a:r>
                        <a:rPr lang="tr-TR" sz="1050"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kern="1200" dirty="0">
                          <a:solidFill>
                            <a:schemeClr val="tx1"/>
                          </a:solidFill>
                          <a:effectLst/>
                          <a:latin typeface="Open Sans Light (Headings)"/>
                          <a:ea typeface="+mn-ea"/>
                          <a:cs typeface="+mn-cs"/>
                        </a:rPr>
                        <a:t>(</a:t>
                      </a:r>
                      <a:r>
                        <a:rPr lang="tr-TR" sz="1050" kern="1200" dirty="0" err="1">
                          <a:solidFill>
                            <a:schemeClr val="tx1"/>
                          </a:solidFill>
                          <a:effectLst/>
                          <a:latin typeface="Open Sans Light (Headings)"/>
                          <a:ea typeface="+mn-ea"/>
                          <a:cs typeface="+mn-cs"/>
                        </a:rPr>
                        <a:t>to</a:t>
                      </a:r>
                      <a:r>
                        <a:rPr lang="tr-TR" sz="1050" kern="1200" dirty="0">
                          <a:solidFill>
                            <a:schemeClr val="tx1"/>
                          </a:solidFill>
                          <a:effectLst/>
                          <a:latin typeface="Open Sans Light (Headings)"/>
                          <a:ea typeface="+mn-ea"/>
                          <a:cs typeface="+mn-cs"/>
                        </a:rPr>
                        <a:t> be </a:t>
                      </a:r>
                      <a:r>
                        <a:rPr lang="tr-TR" sz="1050" kern="1200" dirty="0" err="1">
                          <a:solidFill>
                            <a:schemeClr val="tx1"/>
                          </a:solidFill>
                          <a:effectLst/>
                          <a:latin typeface="Open Sans Light (Headings)"/>
                          <a:ea typeface="+mn-ea"/>
                          <a:cs typeface="+mn-cs"/>
                        </a:rPr>
                        <a:t>innovative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progressive</a:t>
                      </a:r>
                      <a:r>
                        <a:rPr lang="tr-TR" sz="1050" kern="1200" dirty="0">
                          <a:solidFill>
                            <a:schemeClr val="tx1"/>
                          </a:solidFill>
                          <a:effectLst/>
                          <a:latin typeface="Open Sans Light (Headings)"/>
                          <a:ea typeface="+mn-ea"/>
                          <a:cs typeface="+mn-cs"/>
                        </a:rPr>
                        <a:t>.),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Respect</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for</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Society</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kern="1200" dirty="0">
                          <a:solidFill>
                            <a:schemeClr val="tx1"/>
                          </a:solidFill>
                          <a:effectLst/>
                          <a:latin typeface="Open Sans Light (Headings)"/>
                          <a:ea typeface="+mn-ea"/>
                          <a:cs typeface="+mn-cs"/>
                        </a:rPr>
                        <a:t>(</a:t>
                      </a:r>
                      <a:r>
                        <a:rPr lang="tr-TR" sz="1050" kern="1200" dirty="0" err="1">
                          <a:solidFill>
                            <a:schemeClr val="tx1"/>
                          </a:solidFill>
                          <a:effectLst/>
                          <a:latin typeface="Open Sans Light (Headings)"/>
                          <a:ea typeface="+mn-ea"/>
                          <a:cs typeface="+mn-cs"/>
                        </a:rPr>
                        <a:t>community</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values</a:t>
                      </a:r>
                      <a:r>
                        <a:rPr lang="tr-TR" sz="1050" kern="1200" dirty="0">
                          <a:solidFill>
                            <a:schemeClr val="tx1"/>
                          </a:solidFill>
                          <a:effectLst/>
                          <a:latin typeface="Open Sans Light (Headings)"/>
                          <a:ea typeface="+mn-ea"/>
                          <a:cs typeface="+mn-cs"/>
                        </a:rPr>
                        <a:t>, legal </a:t>
                      </a:r>
                      <a:r>
                        <a:rPr lang="tr-TR" sz="1050" kern="1200" dirty="0" err="1">
                          <a:solidFill>
                            <a:schemeClr val="tx1"/>
                          </a:solidFill>
                          <a:effectLst/>
                          <a:latin typeface="Open Sans Light (Headings)"/>
                          <a:ea typeface="+mn-ea"/>
                          <a:cs typeface="+mn-cs"/>
                        </a:rPr>
                        <a:t>regulations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environment</a:t>
                      </a:r>
                      <a:r>
                        <a:rPr lang="tr-TR" sz="1050" kern="1200" dirty="0">
                          <a:solidFill>
                            <a:schemeClr val="tx1"/>
                          </a:solidFill>
                          <a:effectLst/>
                          <a:latin typeface="Open Sans Light (Headings)"/>
                          <a:ea typeface="+mn-ea"/>
                          <a:cs typeface="+mn-cs"/>
                        </a:rPr>
                        <a:t>), </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Product </a:t>
                      </a:r>
                      <a:r>
                        <a:rPr lang="tr-TR" sz="1050" i="1" kern="1200" dirty="0" err="1">
                          <a:solidFill>
                            <a:schemeClr val="tx1"/>
                          </a:solidFill>
                          <a:effectLst>
                            <a:outerShdw blurRad="38100" dist="38100" dir="2700000" algn="tl">
                              <a:srgbClr val="000000">
                                <a:alpha val="43137"/>
                              </a:srgbClr>
                            </a:outerShdw>
                          </a:effectLst>
                          <a:latin typeface="Open Sans Light (Headings)"/>
                          <a:ea typeface="+mn-ea"/>
                          <a:cs typeface="+mn-cs"/>
                        </a:rPr>
                        <a:t>Diversity</a:t>
                      </a:r>
                      <a:r>
                        <a:rPr lang="tr-TR" sz="1050" i="1" kern="1200" dirty="0">
                          <a:solidFill>
                            <a:schemeClr val="tx1"/>
                          </a:solidFill>
                          <a:effectLst>
                            <a:outerShdw blurRad="38100" dist="38100" dir="2700000" algn="tl">
                              <a:srgbClr val="000000">
                                <a:alpha val="43137"/>
                              </a:srgbClr>
                            </a:outerShdw>
                          </a:effectLst>
                          <a:latin typeface="Open Sans Light (Headings)"/>
                          <a:ea typeface="+mn-ea"/>
                          <a:cs typeface="+mn-cs"/>
                        </a:rPr>
                        <a:t> </a:t>
                      </a:r>
                      <a:r>
                        <a:rPr lang="tr-TR" sz="1050" kern="1200" dirty="0">
                          <a:solidFill>
                            <a:schemeClr val="tx1"/>
                          </a:solidFill>
                          <a:effectLst/>
                          <a:latin typeface="Open Sans Light (Headings)"/>
                          <a:ea typeface="+mn-ea"/>
                          <a:cs typeface="+mn-cs"/>
                        </a:rPr>
                        <a:t>(</a:t>
                      </a:r>
                      <a:r>
                        <a:rPr lang="tr-TR" sz="1050" kern="1200" dirty="0" err="1">
                          <a:solidFill>
                            <a:schemeClr val="tx1"/>
                          </a:solidFill>
                          <a:effectLst/>
                          <a:latin typeface="Open Sans Light (Headings)"/>
                          <a:ea typeface="+mn-ea"/>
                          <a:cs typeface="+mn-cs"/>
                        </a:rPr>
                        <a:t>to</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offer</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new</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products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to</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consumers</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by</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considering</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needs</a:t>
                      </a:r>
                      <a:r>
                        <a:rPr lang="tr-TR" sz="1050" kern="1200" dirty="0">
                          <a:solidFill>
                            <a:schemeClr val="tx1"/>
                          </a:solidFill>
                          <a:effectLst/>
                          <a:latin typeface="Open Sans Light (Headings)"/>
                          <a:ea typeface="+mn-ea"/>
                          <a:cs typeface="+mn-cs"/>
                        </a:rPr>
                        <a:t> of </a:t>
                      </a:r>
                      <a:r>
                        <a:rPr lang="tr-TR" sz="1050" kern="1200" dirty="0" err="1">
                          <a:solidFill>
                            <a:schemeClr val="tx1"/>
                          </a:solidFill>
                          <a:effectLst/>
                          <a:latin typeface="Open Sans Light (Headings)"/>
                          <a:ea typeface="+mn-ea"/>
                          <a:cs typeface="+mn-cs"/>
                        </a:rPr>
                        <a:t>them</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and</a:t>
                      </a:r>
                      <a:r>
                        <a:rPr lang="tr-TR" sz="1050" kern="1200" dirty="0">
                          <a:solidFill>
                            <a:schemeClr val="tx1"/>
                          </a:solidFill>
                          <a:effectLst/>
                          <a:latin typeface="Open Sans Light (Headings)"/>
                          <a:ea typeface="+mn-ea"/>
                          <a:cs typeface="+mn-cs"/>
                        </a:rPr>
                        <a:t> </a:t>
                      </a:r>
                      <a:r>
                        <a:rPr lang="tr-TR" sz="1050" kern="1200" dirty="0" err="1">
                          <a:solidFill>
                            <a:schemeClr val="tx1"/>
                          </a:solidFill>
                          <a:effectLst/>
                          <a:latin typeface="Open Sans Light (Headings)"/>
                          <a:ea typeface="+mn-ea"/>
                          <a:cs typeface="+mn-cs"/>
                        </a:rPr>
                        <a:t>trends</a:t>
                      </a:r>
                      <a:r>
                        <a:rPr lang="tr-TR" sz="1050" kern="1200" dirty="0">
                          <a:solidFill>
                            <a:schemeClr val="tx1"/>
                          </a:solidFill>
                          <a:effectLst/>
                          <a:latin typeface="Open Sans Light (Headings)"/>
                          <a:ea typeface="+mn-ea"/>
                          <a:cs typeface="+mn-cs"/>
                        </a:rPr>
                        <a:t> of </a:t>
                      </a:r>
                      <a:r>
                        <a:rPr lang="tr-TR" sz="1050" kern="1200" dirty="0" err="1">
                          <a:solidFill>
                            <a:schemeClr val="tx1"/>
                          </a:solidFill>
                          <a:effectLst/>
                          <a:latin typeface="Open Sans Light (Headings)"/>
                          <a:ea typeface="+mn-ea"/>
                          <a:cs typeface="+mn-cs"/>
                        </a:rPr>
                        <a:t>the</a:t>
                      </a:r>
                      <a:r>
                        <a:rPr lang="tr-TR" sz="1050" kern="1200" dirty="0">
                          <a:solidFill>
                            <a:schemeClr val="tx1"/>
                          </a:solidFill>
                          <a:effectLst/>
                          <a:latin typeface="Open Sans Light (Headings)"/>
                          <a:ea typeface="+mn-ea"/>
                          <a:cs typeface="+mn-cs"/>
                        </a:rPr>
                        <a:t> market)</a:t>
                      </a: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defRPr/>
                      </a:pPr>
                      <a:endParaRPr lang="en-US" sz="1050" kern="1200" dirty="0">
                        <a:solidFill>
                          <a:schemeClr val="tx1"/>
                        </a:solidFill>
                        <a:effectLst/>
                        <a:latin typeface="Open Sans Light (Headings)"/>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tr-TR" sz="1050" b="0" kern="1200" dirty="0">
                        <a:solidFill>
                          <a:schemeClr val="tx1"/>
                        </a:solidFill>
                        <a:latin typeface="Open Sans Light (Headings)"/>
                        <a:ea typeface="+mn-ea"/>
                        <a:cs typeface="+mn-cs"/>
                      </a:endParaRPr>
                    </a:p>
                    <a:p>
                      <a:pPr marL="171450" marR="0" lvl="0" indent="-171450" algn="l" defTabSz="914400" rtl="0" eaLnBrk="1" fontAlgn="base" latinLnBrk="0" hangingPunct="1">
                        <a:lnSpc>
                          <a:spcPct val="100000"/>
                        </a:lnSpc>
                        <a:spcBef>
                          <a:spcPct val="0"/>
                        </a:spcBef>
                        <a:spcAft>
                          <a:spcPts val="600"/>
                        </a:spcAft>
                        <a:buClr>
                          <a:srgbClr val="132E57"/>
                        </a:buClr>
                        <a:buSzPct val="150000"/>
                        <a:buFont typeface="Arial" panose="020B0604020202020204" pitchFamily="34" charset="0"/>
                        <a:buChar char="•"/>
                        <a:tabLst/>
                      </a:pPr>
                      <a:endParaRPr lang="en-CA" sz="1050" b="0" kern="1200" dirty="0">
                        <a:solidFill>
                          <a:schemeClr val="tx1"/>
                        </a:solidFill>
                        <a:latin typeface="+mj-lt"/>
                        <a:ea typeface="+mn-ea"/>
                        <a:cs typeface="+mn-cs"/>
                      </a:endParaRPr>
                    </a:p>
                  </a:txBody>
                  <a:tcPr marL="45720" marR="0" marT="36576" marB="36576" horzOverflow="overflow">
                    <a:lnL w="635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4CBAEA4B-47DA-442F-8EBC-57D275379F12}"/>
              </a:ext>
            </a:extLst>
          </p:cNvPr>
          <p:cNvGraphicFramePr>
            <a:graphicFrameLocks noGrp="1"/>
          </p:cNvGraphicFramePr>
          <p:nvPr>
            <p:extLst>
              <p:ext uri="{D42A27DB-BD31-4B8C-83A1-F6EECF244321}">
                <p14:modId xmlns:p14="http://schemas.microsoft.com/office/powerpoint/2010/main" val="194542343"/>
              </p:ext>
            </p:extLst>
          </p:nvPr>
        </p:nvGraphicFramePr>
        <p:xfrm>
          <a:off x="7614837" y="2186769"/>
          <a:ext cx="3962400" cy="906780"/>
        </p:xfrm>
        <a:graphic>
          <a:graphicData uri="http://schemas.openxmlformats.org/drawingml/2006/table">
            <a:tbl>
              <a:tblPr firstRow="1" bandRow="1">
                <a:tableStyleId>{5C22544A-7EE6-4342-B048-85BDC9FD1C3A}</a:tableStyleId>
              </a:tblPr>
              <a:tblGrid>
                <a:gridCol w="1256952">
                  <a:extLst>
                    <a:ext uri="{9D8B030D-6E8A-4147-A177-3AD203B41FA5}">
                      <a16:colId xmlns:a16="http://schemas.microsoft.com/office/drawing/2014/main" val="20000"/>
                    </a:ext>
                  </a:extLst>
                </a:gridCol>
                <a:gridCol w="665057">
                  <a:extLst>
                    <a:ext uri="{9D8B030D-6E8A-4147-A177-3AD203B41FA5}">
                      <a16:colId xmlns:a16="http://schemas.microsoft.com/office/drawing/2014/main" val="20001"/>
                    </a:ext>
                  </a:extLst>
                </a:gridCol>
                <a:gridCol w="1358044">
                  <a:extLst>
                    <a:ext uri="{9D8B030D-6E8A-4147-A177-3AD203B41FA5}">
                      <a16:colId xmlns:a16="http://schemas.microsoft.com/office/drawing/2014/main" val="20002"/>
                    </a:ext>
                  </a:extLst>
                </a:gridCol>
                <a:gridCol w="682347">
                  <a:extLst>
                    <a:ext uri="{9D8B030D-6E8A-4147-A177-3AD203B41FA5}">
                      <a16:colId xmlns:a16="http://schemas.microsoft.com/office/drawing/2014/main" val="20003"/>
                    </a:ext>
                  </a:extLst>
                </a:gridCol>
              </a:tblGrid>
              <a:tr h="1503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solidFill>
                            <a:schemeClr val="tx1"/>
                          </a:solidFill>
                          <a:latin typeface="+mn-lt"/>
                        </a:rPr>
                        <a:t>Enterprise Value</a:t>
                      </a:r>
                    </a:p>
                  </a:txBody>
                  <a:tcPr marL="0" marR="27432" marT="18288" marB="1828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950" baseline="0" dirty="0">
                          <a:solidFill>
                            <a:schemeClr val="tx1"/>
                          </a:solidFill>
                          <a:latin typeface="+mn-lt"/>
                          <a:cs typeface="Helvetica" panose="020B0604020202020204" pitchFamily="34" charset="0"/>
                        </a:rPr>
                        <a:t>2.81b </a:t>
                      </a:r>
                      <a:endParaRPr lang="en-US" sz="950" dirty="0">
                        <a:solidFill>
                          <a:schemeClr val="tx1"/>
                        </a:solidFill>
                        <a:latin typeface="+mn-lt"/>
                      </a:endParaRPr>
                    </a:p>
                  </a:txBody>
                  <a:tcPr marL="27432" marR="27432" marT="18288" marB="1828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50" dirty="0">
                          <a:latin typeface="+mn-lt"/>
                        </a:rPr>
                        <a:t>Revenue (FY18e)</a:t>
                      </a:r>
                      <a:endParaRPr kumimoji="0" lang="en-US" sz="950" b="0" i="0" u="none" strike="noStrike" kern="1200" cap="none" spc="0" normalizeH="0" baseline="0" noProof="0" dirty="0">
                        <a:ln>
                          <a:noFill/>
                        </a:ln>
                        <a:solidFill>
                          <a:srgbClr val="000000"/>
                        </a:solidFill>
                        <a:effectLst/>
                        <a:uLnTx/>
                        <a:uFillTx/>
                        <a:latin typeface="+mn-lt"/>
                        <a:cs typeface="+mn-cs"/>
                      </a:endParaRPr>
                    </a:p>
                  </a:txBody>
                  <a:tcPr marL="27432" marR="0" marT="18288" marB="1828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950" dirty="0">
                          <a:latin typeface="+mn-lt"/>
                          <a:cs typeface="Helvetica" panose="020B0604020202020204" pitchFamily="34" charset="0"/>
                        </a:rPr>
                        <a:t>$968</a:t>
                      </a:r>
                      <a:endParaRPr lang="en-US" sz="950" dirty="0">
                        <a:latin typeface="+mn-lt"/>
                      </a:endParaRPr>
                    </a:p>
                  </a:txBody>
                  <a:tcPr marL="27432" marR="0" marT="18288" marB="18288">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503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solidFill>
                            <a:schemeClr val="tx1"/>
                          </a:solidFill>
                          <a:latin typeface="+mn-lt"/>
                        </a:rPr>
                        <a:t>Market Cap</a:t>
                      </a:r>
                    </a:p>
                  </a:txBody>
                  <a:tcPr marL="0"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tr-TR" sz="950" dirty="0">
                          <a:solidFill>
                            <a:schemeClr val="tx1"/>
                          </a:solidFill>
                          <a:latin typeface="+mn-lt"/>
                          <a:cs typeface="Helvetica" panose="020B0604020202020204" pitchFamily="34" charset="0"/>
                        </a:rPr>
                        <a:t>2.75b TRY</a:t>
                      </a:r>
                      <a:endParaRPr lang="en-US" sz="950" dirty="0">
                        <a:solidFill>
                          <a:schemeClr val="tx1"/>
                        </a:solidFill>
                        <a:latin typeface="+mn-lt"/>
                      </a:endParaRP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latin typeface="+mn-lt"/>
                        </a:rPr>
                        <a:t>EBITDA (FY18e)</a:t>
                      </a: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tr-TR" sz="950" dirty="0">
                          <a:solidFill>
                            <a:schemeClr val="tx1"/>
                          </a:solidFill>
                          <a:latin typeface="+mn-lt"/>
                        </a:rPr>
                        <a:t>379.35m</a:t>
                      </a:r>
                      <a:endParaRPr lang="en-US" sz="950" dirty="0">
                        <a:solidFill>
                          <a:schemeClr val="tx1"/>
                        </a:solidFill>
                        <a:latin typeface="+mn-lt"/>
                      </a:endParaRP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03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latin typeface="+mn-lt"/>
                        </a:rPr>
                        <a:t>P/E</a:t>
                      </a:r>
                    </a:p>
                  </a:txBody>
                  <a:tcPr marL="0"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tr-TR" sz="950" dirty="0">
                          <a:latin typeface="+mn-lt"/>
                          <a:cs typeface="Helvetica" panose="020B0604020202020204" pitchFamily="34" charset="0"/>
                        </a:rPr>
                        <a:t>17.29</a:t>
                      </a:r>
                      <a:r>
                        <a:rPr lang="en-US" sz="950" dirty="0">
                          <a:latin typeface="+mn-lt"/>
                          <a:cs typeface="Helvetica" panose="020B0604020202020204" pitchFamily="34" charset="0"/>
                        </a:rPr>
                        <a:t>x</a:t>
                      </a:r>
                      <a:endParaRPr lang="en-US" sz="950" dirty="0">
                        <a:latin typeface="+mn-lt"/>
                      </a:endParaRP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950" dirty="0">
                          <a:latin typeface="+mn-lt"/>
                        </a:rPr>
                        <a:t>EBITDA Margin</a:t>
                      </a: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tr-TR" sz="950" dirty="0">
                          <a:latin typeface="+mn-lt"/>
                          <a:cs typeface="Helvetica" panose="020B0604020202020204" pitchFamily="34" charset="0"/>
                        </a:rPr>
                        <a:t>15</a:t>
                      </a:r>
                      <a:r>
                        <a:rPr lang="en-US" sz="950" dirty="0">
                          <a:latin typeface="+mn-lt"/>
                          <a:cs typeface="Helvetica" panose="020B0604020202020204" pitchFamily="34" charset="0"/>
                        </a:rPr>
                        <a:t>%</a:t>
                      </a:r>
                      <a:endParaRPr lang="en-US" sz="950" dirty="0">
                        <a:latin typeface="+mn-lt"/>
                      </a:endParaRP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1503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n-lt"/>
                          <a:cs typeface="+mn-cs"/>
                        </a:rPr>
                        <a:t>EV/EBITDA</a:t>
                      </a:r>
                    </a:p>
                  </a:txBody>
                  <a:tcPr marL="0"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950" dirty="0">
                          <a:solidFill>
                            <a:schemeClr val="tx1"/>
                          </a:solidFill>
                          <a:latin typeface="+mn-lt"/>
                          <a:cs typeface="Helvetica" panose="020B0604020202020204" pitchFamily="34" charset="0"/>
                        </a:rPr>
                        <a:t>7.4x</a:t>
                      </a:r>
                      <a:endParaRPr lang="en-US" sz="950" dirty="0">
                        <a:solidFill>
                          <a:schemeClr val="tx1"/>
                        </a:solidFill>
                        <a:latin typeface="+mn-lt"/>
                      </a:endParaRP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solidFill>
                            <a:schemeClr val="tx1"/>
                          </a:solidFill>
                          <a:latin typeface="+mn-lt"/>
                        </a:rPr>
                        <a:t>Debt / EV</a:t>
                      </a: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tr-TR" sz="950" dirty="0">
                          <a:solidFill>
                            <a:schemeClr val="tx1"/>
                          </a:solidFill>
                          <a:latin typeface="+mn-lt"/>
                          <a:cs typeface="Helvetica" panose="020B0604020202020204" pitchFamily="34" charset="0"/>
                        </a:rPr>
                        <a:t>2,64</a:t>
                      </a:r>
                      <a:r>
                        <a:rPr lang="en-US" sz="950" dirty="0">
                          <a:solidFill>
                            <a:schemeClr val="tx1"/>
                          </a:solidFill>
                          <a:latin typeface="+mn-lt"/>
                          <a:cs typeface="Helvetica" panose="020B0604020202020204" pitchFamily="34" charset="0"/>
                        </a:rPr>
                        <a:t>%</a:t>
                      </a:r>
                      <a:endParaRPr lang="en-US" sz="950" dirty="0">
                        <a:solidFill>
                          <a:schemeClr val="tx1"/>
                        </a:solidFill>
                        <a:latin typeface="+mn-lt"/>
                      </a:endParaRP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srgbClr val="000000"/>
                          </a:solidFill>
                          <a:effectLst/>
                          <a:uLnTx/>
                          <a:uFillTx/>
                          <a:latin typeface="+mn-lt"/>
                          <a:cs typeface="+mn-cs"/>
                        </a:rPr>
                        <a:t>Cash</a:t>
                      </a:r>
                    </a:p>
                  </a:txBody>
                  <a:tcPr marL="0"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950" dirty="0">
                          <a:solidFill>
                            <a:schemeClr val="tx1"/>
                          </a:solidFill>
                          <a:latin typeface="+mn-lt"/>
                          <a:cs typeface="Helvetica" panose="020B0604020202020204" pitchFamily="34" charset="0"/>
                        </a:rPr>
                        <a:t>13.2m </a:t>
                      </a:r>
                      <a:endParaRPr lang="en-US" sz="950" dirty="0">
                        <a:solidFill>
                          <a:schemeClr val="tx1"/>
                        </a:solidFill>
                        <a:latin typeface="+mn-lt"/>
                      </a:endParaRP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dirty="0">
                          <a:solidFill>
                            <a:schemeClr val="tx1"/>
                          </a:solidFill>
                          <a:latin typeface="+mn-lt"/>
                        </a:rPr>
                        <a:t>Total Debt</a:t>
                      </a: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tr-TR" sz="950" dirty="0">
                          <a:solidFill>
                            <a:schemeClr val="tx1"/>
                          </a:solidFill>
                          <a:latin typeface="+mn-lt"/>
                          <a:cs typeface="Helvetica" panose="020B0604020202020204" pitchFamily="34" charset="0"/>
                        </a:rPr>
                        <a:t>74.23m</a:t>
                      </a:r>
                      <a:endParaRPr lang="en-US" sz="950" dirty="0">
                        <a:solidFill>
                          <a:schemeClr val="tx1"/>
                        </a:solidFill>
                        <a:latin typeface="+mn-lt"/>
                      </a:endParaRPr>
                    </a:p>
                  </a:txBody>
                  <a:tcPr marL="27432" marR="0"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266173D3-EED7-4069-9BDD-BC77F1D21672}"/>
              </a:ext>
            </a:extLst>
          </p:cNvPr>
          <p:cNvGraphicFramePr>
            <a:graphicFrameLocks noGrp="1"/>
          </p:cNvGraphicFramePr>
          <p:nvPr>
            <p:extLst>
              <p:ext uri="{D42A27DB-BD31-4B8C-83A1-F6EECF244321}">
                <p14:modId xmlns:p14="http://schemas.microsoft.com/office/powerpoint/2010/main" val="3770693368"/>
              </p:ext>
            </p:extLst>
          </p:nvPr>
        </p:nvGraphicFramePr>
        <p:xfrm>
          <a:off x="7615998" y="1576107"/>
          <a:ext cx="3962400" cy="231775"/>
        </p:xfrm>
        <a:graphic>
          <a:graphicData uri="http://schemas.openxmlformats.org/drawingml/2006/table">
            <a:tbl>
              <a:tblPr/>
              <a:tblGrid>
                <a:gridCol w="3962400">
                  <a:extLst>
                    <a:ext uri="{9D8B030D-6E8A-4147-A177-3AD203B41FA5}">
                      <a16:colId xmlns:a16="http://schemas.microsoft.com/office/drawing/2014/main" val="20000"/>
                    </a:ext>
                  </a:extLst>
                </a:gridCol>
              </a:tblGrid>
              <a:tr h="231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1" i="0" u="none" strike="noStrike" cap="none" normalizeH="0" baseline="0" dirty="0">
                          <a:ln>
                            <a:noFill/>
                          </a:ln>
                          <a:solidFill>
                            <a:schemeClr val="tx1"/>
                          </a:solidFill>
                          <a:effectLst/>
                          <a:latin typeface="+mn-lt"/>
                          <a:ea typeface="ＭＳ Ｐゴシック" pitchFamily="34" charset="-128"/>
                          <a:cs typeface="Arial" charset="0"/>
                        </a:rPr>
                        <a:t>Key </a:t>
                      </a:r>
                      <a:r>
                        <a:rPr kumimoji="0" lang="en-US" sz="1000" b="1" i="0" u="none" strike="noStrike" cap="none" normalizeH="0" baseline="0" dirty="0">
                          <a:ln>
                            <a:noFill/>
                          </a:ln>
                          <a:solidFill>
                            <a:schemeClr val="tx1"/>
                          </a:solidFill>
                          <a:effectLst/>
                          <a:latin typeface="+mn-lt"/>
                          <a:ea typeface="ＭＳ Ｐゴシック" pitchFamily="34" charset="-128"/>
                          <a:cs typeface="Arial" charset="0"/>
                        </a:rPr>
                        <a:t>Valuation</a:t>
                      </a:r>
                      <a:r>
                        <a:rPr kumimoji="0" lang="en-US" sz="900" b="1" i="0" u="none" strike="noStrike" cap="none" normalizeH="0" baseline="0" dirty="0">
                          <a:ln>
                            <a:noFill/>
                          </a:ln>
                          <a:solidFill>
                            <a:schemeClr val="tx1"/>
                          </a:solidFill>
                          <a:effectLst/>
                          <a:latin typeface="+mn-lt"/>
                          <a:ea typeface="ＭＳ Ｐゴシック" pitchFamily="34" charset="-128"/>
                          <a:cs typeface="Arial" charset="0"/>
                        </a:rPr>
                        <a:t> Statistics </a:t>
                      </a:r>
                      <a:r>
                        <a:rPr kumimoji="0" lang="tr-TR" sz="900" b="1" i="0" u="none" strike="noStrike" cap="none" normalizeH="0" baseline="0">
                          <a:ln>
                            <a:noFill/>
                          </a:ln>
                          <a:solidFill>
                            <a:schemeClr val="tx1"/>
                          </a:solidFill>
                          <a:effectLst/>
                          <a:latin typeface="+mn-lt"/>
                          <a:ea typeface="ＭＳ Ｐゴシック" pitchFamily="34" charset="-128"/>
                          <a:cs typeface="Arial" charset="0"/>
                        </a:rPr>
                        <a:t>as of 31.12.2019</a:t>
                      </a:r>
                      <a:r>
                        <a:rPr kumimoji="0" lang="en-US" sz="800" b="0" i="1" u="none" strike="noStrike" cap="none" normalizeH="0" baseline="0">
                          <a:ln>
                            <a:noFill/>
                          </a:ln>
                          <a:solidFill>
                            <a:schemeClr val="tx1"/>
                          </a:solidFill>
                          <a:effectLst/>
                          <a:latin typeface="+mn-lt"/>
                          <a:ea typeface="ＭＳ Ｐゴシック" pitchFamily="34" charset="-128"/>
                          <a:cs typeface="Arial" charset="0"/>
                        </a:rPr>
                        <a:t>(</a:t>
                      </a:r>
                      <a:r>
                        <a:rPr kumimoji="0" lang="tr-TR" sz="800" b="0" i="1" u="none" strike="noStrike" cap="none" normalizeH="0" baseline="0" dirty="0">
                          <a:ln>
                            <a:noFill/>
                          </a:ln>
                          <a:solidFill>
                            <a:schemeClr val="tx1"/>
                          </a:solidFill>
                          <a:effectLst/>
                          <a:latin typeface="+mn-lt"/>
                          <a:ea typeface="ＭＳ Ｐゴシック" pitchFamily="34" charset="-128"/>
                          <a:cs typeface="Arial" charset="0"/>
                        </a:rPr>
                        <a:t>TRY</a:t>
                      </a:r>
                      <a:r>
                        <a:rPr kumimoji="0" lang="en-US" sz="800" b="0" i="1" u="none" strike="noStrike" cap="none" normalizeH="0" baseline="0" dirty="0">
                          <a:ln>
                            <a:noFill/>
                          </a:ln>
                          <a:solidFill>
                            <a:schemeClr val="tx1"/>
                          </a:solidFill>
                          <a:effectLst/>
                          <a:latin typeface="+mn-lt"/>
                          <a:ea typeface="ＭＳ Ｐゴシック" pitchFamily="34" charset="-128"/>
                          <a:cs typeface="Arial" charset="0"/>
                        </a:rPr>
                        <a:t>)</a:t>
                      </a:r>
                      <a:endParaRPr kumimoji="0" lang="en-US" sz="900" b="0" i="1" u="none" strike="noStrike" cap="none" normalizeH="0" baseline="0" dirty="0">
                        <a:ln>
                          <a:noFill/>
                        </a:ln>
                        <a:solidFill>
                          <a:schemeClr val="tx1"/>
                        </a:solidFill>
                        <a:effectLst/>
                        <a:latin typeface="+mn-lt"/>
                        <a:ea typeface="ＭＳ Ｐゴシック" pitchFamily="34" charset="-128"/>
                        <a:cs typeface="Arial" charset="0"/>
                      </a:endParaRPr>
                    </a:p>
                  </a:txBody>
                  <a:tcPr marL="73152" marR="0" marT="27432" marB="27432" anchor="ctr" horzOverflow="overflow">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cxnSp>
        <p:nvCxnSpPr>
          <p:cNvPr id="11" name="Straight Connector 10">
            <a:extLst>
              <a:ext uri="{FF2B5EF4-FFF2-40B4-BE49-F238E27FC236}">
                <a16:creationId xmlns:a16="http://schemas.microsoft.com/office/drawing/2014/main" id="{831B6AA2-9BCD-4228-A046-255AE6DDB34B}"/>
              </a:ext>
            </a:extLst>
          </p:cNvPr>
          <p:cNvCxnSpPr>
            <a:cxnSpLocks/>
          </p:cNvCxnSpPr>
          <p:nvPr/>
        </p:nvCxnSpPr>
        <p:spPr>
          <a:xfrm>
            <a:off x="609600" y="617696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BABAC01C-5666-4FA6-B1A2-CBCE25E7DD81}"/>
              </a:ext>
            </a:extLst>
          </p:cNvPr>
          <p:cNvGrpSpPr/>
          <p:nvPr/>
        </p:nvGrpSpPr>
        <p:grpSpPr>
          <a:xfrm>
            <a:off x="1371600" y="6048312"/>
            <a:ext cx="1224000" cy="496004"/>
            <a:chOff x="1355317" y="6095931"/>
            <a:chExt cx="1224000" cy="496004"/>
          </a:xfrm>
        </p:grpSpPr>
        <p:sp>
          <p:nvSpPr>
            <p:cNvPr id="13" name="Rectangle 12">
              <a:extLst>
                <a:ext uri="{FF2B5EF4-FFF2-40B4-BE49-F238E27FC236}">
                  <a16:creationId xmlns:a16="http://schemas.microsoft.com/office/drawing/2014/main" id="{A796FC16-7005-46AB-9E35-8ED8EC8C8AF5}"/>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132E57"/>
                  </a:solidFill>
                  <a:latin typeface="+mj-lt"/>
                  <a:ea typeface="ＭＳ Ｐゴシック" pitchFamily="34" charset="-128"/>
                </a:rPr>
                <a:t>Company Overview</a:t>
              </a:r>
            </a:p>
          </p:txBody>
        </p:sp>
        <p:sp>
          <p:nvSpPr>
            <p:cNvPr id="14" name="Oval 13">
              <a:extLst>
                <a:ext uri="{FF2B5EF4-FFF2-40B4-BE49-F238E27FC236}">
                  <a16:creationId xmlns:a16="http://schemas.microsoft.com/office/drawing/2014/main" id="{4AC254EF-C58B-4C95-95FB-60065CA60303}"/>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1</a:t>
              </a:r>
            </a:p>
          </p:txBody>
        </p:sp>
      </p:grpSp>
      <p:grpSp>
        <p:nvGrpSpPr>
          <p:cNvPr id="15" name="Group 14">
            <a:extLst>
              <a:ext uri="{FF2B5EF4-FFF2-40B4-BE49-F238E27FC236}">
                <a16:creationId xmlns:a16="http://schemas.microsoft.com/office/drawing/2014/main" id="{725E1E51-5972-4FF6-AD79-9772C70C53BE}"/>
              </a:ext>
            </a:extLst>
          </p:cNvPr>
          <p:cNvGrpSpPr/>
          <p:nvPr/>
        </p:nvGrpSpPr>
        <p:grpSpPr>
          <a:xfrm>
            <a:off x="3427800" y="6048312"/>
            <a:ext cx="1224000" cy="496004"/>
            <a:chOff x="4098256" y="6095931"/>
            <a:chExt cx="1224000" cy="496004"/>
          </a:xfrm>
        </p:grpSpPr>
        <p:sp>
          <p:nvSpPr>
            <p:cNvPr id="16" name="Rectangle 15">
              <a:extLst>
                <a:ext uri="{FF2B5EF4-FFF2-40B4-BE49-F238E27FC236}">
                  <a16:creationId xmlns:a16="http://schemas.microsoft.com/office/drawing/2014/main" id="{90E1D595-2743-4DFD-928C-454439F87B9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17" name="Oval 16">
              <a:extLst>
                <a:ext uri="{FF2B5EF4-FFF2-40B4-BE49-F238E27FC236}">
                  <a16:creationId xmlns:a16="http://schemas.microsoft.com/office/drawing/2014/main" id="{B45389A5-50D1-4D1F-B16A-F753727FAA6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27" name="Group 26">
            <a:extLst>
              <a:ext uri="{FF2B5EF4-FFF2-40B4-BE49-F238E27FC236}">
                <a16:creationId xmlns:a16="http://schemas.microsoft.com/office/drawing/2014/main" id="{8C5F41EA-7382-423A-89E4-543097BEE378}"/>
              </a:ext>
            </a:extLst>
          </p:cNvPr>
          <p:cNvGrpSpPr/>
          <p:nvPr/>
        </p:nvGrpSpPr>
        <p:grpSpPr>
          <a:xfrm>
            <a:off x="9596400" y="6052310"/>
            <a:ext cx="1224000" cy="496004"/>
            <a:chOff x="4098256" y="6095931"/>
            <a:chExt cx="1224000" cy="496004"/>
          </a:xfrm>
        </p:grpSpPr>
        <p:sp>
          <p:nvSpPr>
            <p:cNvPr id="28" name="Rectangle 27">
              <a:extLst>
                <a:ext uri="{FF2B5EF4-FFF2-40B4-BE49-F238E27FC236}">
                  <a16:creationId xmlns:a16="http://schemas.microsoft.com/office/drawing/2014/main" id="{17B5CC47-4F73-4DE8-930B-055A77FF5F8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COVID-19 </a:t>
              </a:r>
              <a:r>
                <a:rPr lang="tr-TR" sz="800" b="1" dirty="0" err="1">
                  <a:solidFill>
                    <a:srgbClr val="E6E7E8"/>
                  </a:solidFill>
                  <a:latin typeface="+mj-lt"/>
                  <a:ea typeface="ＭＳ Ｐゴシック" pitchFamily="34" charset="-128"/>
                </a:rPr>
                <a:t>Effects</a:t>
              </a:r>
              <a:endParaRPr lang="en-US" sz="800" b="1" dirty="0">
                <a:solidFill>
                  <a:srgbClr val="E6E7E8"/>
                </a:solidFill>
                <a:latin typeface="+mj-lt"/>
                <a:ea typeface="ＭＳ Ｐゴシック" pitchFamily="34" charset="-128"/>
              </a:endParaRPr>
            </a:p>
          </p:txBody>
        </p:sp>
        <p:sp>
          <p:nvSpPr>
            <p:cNvPr id="29" name="Oval 28">
              <a:extLst>
                <a:ext uri="{FF2B5EF4-FFF2-40B4-BE49-F238E27FC236}">
                  <a16:creationId xmlns:a16="http://schemas.microsoft.com/office/drawing/2014/main" id="{4345B0D8-B65B-4EA1-8928-9692C30FBA1F}"/>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18" name="Group 17">
            <a:extLst>
              <a:ext uri="{FF2B5EF4-FFF2-40B4-BE49-F238E27FC236}">
                <a16:creationId xmlns:a16="http://schemas.microsoft.com/office/drawing/2014/main" id="{7497337D-D132-44BA-A7AB-312878AB519E}"/>
              </a:ext>
            </a:extLst>
          </p:cNvPr>
          <p:cNvGrpSpPr/>
          <p:nvPr/>
        </p:nvGrpSpPr>
        <p:grpSpPr>
          <a:xfrm>
            <a:off x="5484000" y="6048312"/>
            <a:ext cx="1224000" cy="496004"/>
            <a:chOff x="6824912" y="6095931"/>
            <a:chExt cx="1224000" cy="496004"/>
          </a:xfrm>
        </p:grpSpPr>
        <p:sp>
          <p:nvSpPr>
            <p:cNvPr id="19" name="Rectangle 18">
              <a:extLst>
                <a:ext uri="{FF2B5EF4-FFF2-40B4-BE49-F238E27FC236}">
                  <a16:creationId xmlns:a16="http://schemas.microsoft.com/office/drawing/2014/main" id="{B5963C9C-A44F-4A3F-BB97-44AF7BF13079}"/>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20" name="Oval 19">
              <a:extLst>
                <a:ext uri="{FF2B5EF4-FFF2-40B4-BE49-F238E27FC236}">
                  <a16:creationId xmlns:a16="http://schemas.microsoft.com/office/drawing/2014/main" id="{76102F70-F22F-4366-81DD-1626FA05B4C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sp>
        <p:nvSpPr>
          <p:cNvPr id="25" name="TextBox 24">
            <a:extLst>
              <a:ext uri="{FF2B5EF4-FFF2-40B4-BE49-F238E27FC236}">
                <a16:creationId xmlns:a16="http://schemas.microsoft.com/office/drawing/2014/main" id="{8B3A5E5F-D93D-4671-BCB1-864CD38CF638}"/>
              </a:ext>
            </a:extLst>
          </p:cNvPr>
          <p:cNvSpPr txBox="1"/>
          <p:nvPr/>
        </p:nvSpPr>
        <p:spPr>
          <a:xfrm>
            <a:off x="608400" y="1214930"/>
            <a:ext cx="6705600" cy="261610"/>
          </a:xfrm>
          <a:prstGeom prst="rect">
            <a:avLst/>
          </a:prstGeom>
          <a:solidFill>
            <a:srgbClr val="132E57"/>
          </a:solidFill>
        </p:spPr>
        <p:txBody>
          <a:bodyPr wrap="square" rtlCol="0">
            <a:spAutoFit/>
          </a:bodyPr>
          <a:lstStyle/>
          <a:p>
            <a:r>
              <a:rPr lang="tr-TR" altLang="zh-CN" sz="1100" b="1" dirty="0" err="1">
                <a:solidFill>
                  <a:schemeClr val="bg1"/>
                </a:solidFill>
              </a:rPr>
              <a:t>Company</a:t>
            </a:r>
            <a:r>
              <a:rPr lang="tr-TR" altLang="zh-CN" sz="1100" b="1" dirty="0">
                <a:solidFill>
                  <a:schemeClr val="bg1"/>
                </a:solidFill>
              </a:rPr>
              <a:t> </a:t>
            </a:r>
            <a:r>
              <a:rPr lang="tr-TR" altLang="zh-CN" sz="1100" b="1" dirty="0" err="1">
                <a:solidFill>
                  <a:schemeClr val="bg1"/>
                </a:solidFill>
              </a:rPr>
              <a:t>History</a:t>
            </a:r>
            <a:r>
              <a:rPr lang="tr-TR" altLang="zh-CN" sz="1100" b="1" dirty="0">
                <a:solidFill>
                  <a:schemeClr val="bg1"/>
                </a:solidFill>
              </a:rPr>
              <a:t> </a:t>
            </a:r>
            <a:r>
              <a:rPr lang="tr-TR" altLang="zh-CN" sz="1100" b="1" dirty="0" err="1">
                <a:solidFill>
                  <a:schemeClr val="bg1"/>
                </a:solidFill>
              </a:rPr>
              <a:t>and</a:t>
            </a:r>
            <a:r>
              <a:rPr lang="tr-TR" altLang="zh-CN" sz="1100" b="1" dirty="0">
                <a:solidFill>
                  <a:schemeClr val="bg1"/>
                </a:solidFill>
              </a:rPr>
              <a:t> </a:t>
            </a:r>
            <a:r>
              <a:rPr lang="tr-TR" altLang="zh-CN" sz="1100" b="1" dirty="0" err="1">
                <a:solidFill>
                  <a:schemeClr val="bg1"/>
                </a:solidFill>
              </a:rPr>
              <a:t>Principles</a:t>
            </a:r>
            <a:endParaRPr lang="en-US" altLang="zh-CN" sz="1100" b="1" dirty="0">
              <a:solidFill>
                <a:schemeClr val="bg1"/>
              </a:solidFill>
            </a:endParaRPr>
          </a:p>
        </p:txBody>
      </p:sp>
      <p:sp>
        <p:nvSpPr>
          <p:cNvPr id="26" name="TextBox 25">
            <a:extLst>
              <a:ext uri="{FF2B5EF4-FFF2-40B4-BE49-F238E27FC236}">
                <a16:creationId xmlns:a16="http://schemas.microsoft.com/office/drawing/2014/main" id="{D1FB6334-9D4A-4532-850C-FB1CD565B717}"/>
              </a:ext>
            </a:extLst>
          </p:cNvPr>
          <p:cNvSpPr txBox="1"/>
          <p:nvPr/>
        </p:nvSpPr>
        <p:spPr>
          <a:xfrm>
            <a:off x="7614837" y="1212260"/>
            <a:ext cx="3985452" cy="261610"/>
          </a:xfrm>
          <a:prstGeom prst="rect">
            <a:avLst/>
          </a:prstGeom>
          <a:solidFill>
            <a:srgbClr val="132E57"/>
          </a:solidFill>
        </p:spPr>
        <p:txBody>
          <a:bodyPr wrap="square" rtlCol="0">
            <a:spAutoFit/>
          </a:bodyPr>
          <a:lstStyle/>
          <a:p>
            <a:r>
              <a:rPr lang="en-US" altLang="zh-CN" sz="1100" b="1" dirty="0">
                <a:solidFill>
                  <a:schemeClr val="bg1"/>
                </a:solidFill>
              </a:rPr>
              <a:t>Valuation &amp; Share Performance</a:t>
            </a:r>
          </a:p>
        </p:txBody>
      </p:sp>
      <p:grpSp>
        <p:nvGrpSpPr>
          <p:cNvPr id="21" name="Group 20">
            <a:extLst>
              <a:ext uri="{FF2B5EF4-FFF2-40B4-BE49-F238E27FC236}">
                <a16:creationId xmlns:a16="http://schemas.microsoft.com/office/drawing/2014/main" id="{8079AC80-B094-4F46-AA5B-EE6312B5F46F}"/>
              </a:ext>
            </a:extLst>
          </p:cNvPr>
          <p:cNvGrpSpPr/>
          <p:nvPr/>
        </p:nvGrpSpPr>
        <p:grpSpPr>
          <a:xfrm>
            <a:off x="7540200" y="6052310"/>
            <a:ext cx="1224000" cy="496004"/>
            <a:chOff x="9576193" y="6095931"/>
            <a:chExt cx="1224000" cy="496004"/>
          </a:xfrm>
        </p:grpSpPr>
        <p:sp>
          <p:nvSpPr>
            <p:cNvPr id="22" name="Rectangle 21">
              <a:extLst>
                <a:ext uri="{FF2B5EF4-FFF2-40B4-BE49-F238E27FC236}">
                  <a16:creationId xmlns:a16="http://schemas.microsoft.com/office/drawing/2014/main" id="{E4D33F8B-28FF-4B12-87A6-C66997D319D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23" name="Oval 22">
              <a:extLst>
                <a:ext uri="{FF2B5EF4-FFF2-40B4-BE49-F238E27FC236}">
                  <a16:creationId xmlns:a16="http://schemas.microsoft.com/office/drawing/2014/main" id="{E20D1CC0-2337-44CF-9706-8095255DE6C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pic>
        <p:nvPicPr>
          <p:cNvPr id="30" name="Picture 29">
            <a:extLst>
              <a:ext uri="{FF2B5EF4-FFF2-40B4-BE49-F238E27FC236}">
                <a16:creationId xmlns:a16="http://schemas.microsoft.com/office/drawing/2014/main" id="{DB7B5A77-31A3-43B1-A6C3-0714EA8A2573}"/>
              </a:ext>
            </a:extLst>
          </p:cNvPr>
          <p:cNvPicPr>
            <a:picLocks noChangeAspect="1"/>
          </p:cNvPicPr>
          <p:nvPr/>
        </p:nvPicPr>
        <p:blipFill>
          <a:blip r:embed="rId3"/>
          <a:stretch>
            <a:fillRect/>
          </a:stretch>
        </p:blipFill>
        <p:spPr>
          <a:xfrm>
            <a:off x="7322771" y="4094850"/>
            <a:ext cx="4698090" cy="1763234"/>
          </a:xfrm>
          <a:prstGeom prst="rect">
            <a:avLst/>
          </a:prstGeom>
        </p:spPr>
      </p:pic>
      <p:graphicFrame>
        <p:nvGraphicFramePr>
          <p:cNvPr id="31" name="Table 30">
            <a:extLst>
              <a:ext uri="{FF2B5EF4-FFF2-40B4-BE49-F238E27FC236}">
                <a16:creationId xmlns:a16="http://schemas.microsoft.com/office/drawing/2014/main" id="{6929F240-217C-4C91-A41C-0C380BAA89C7}"/>
              </a:ext>
            </a:extLst>
          </p:cNvPr>
          <p:cNvGraphicFramePr>
            <a:graphicFrameLocks noGrp="1"/>
          </p:cNvGraphicFramePr>
          <p:nvPr>
            <p:extLst>
              <p:ext uri="{D42A27DB-BD31-4B8C-83A1-F6EECF244321}">
                <p14:modId xmlns:p14="http://schemas.microsoft.com/office/powerpoint/2010/main" val="412833561"/>
              </p:ext>
            </p:extLst>
          </p:nvPr>
        </p:nvGraphicFramePr>
        <p:xfrm>
          <a:off x="7614837" y="3714441"/>
          <a:ext cx="3985452" cy="210550"/>
        </p:xfrm>
        <a:graphic>
          <a:graphicData uri="http://schemas.openxmlformats.org/drawingml/2006/table">
            <a:tbl>
              <a:tblPr/>
              <a:tblGrid>
                <a:gridCol w="870607">
                  <a:extLst>
                    <a:ext uri="{9D8B030D-6E8A-4147-A177-3AD203B41FA5}">
                      <a16:colId xmlns:a16="http://schemas.microsoft.com/office/drawing/2014/main" val="20000"/>
                    </a:ext>
                  </a:extLst>
                </a:gridCol>
                <a:gridCol w="1173762">
                  <a:extLst>
                    <a:ext uri="{9D8B030D-6E8A-4147-A177-3AD203B41FA5}">
                      <a16:colId xmlns:a16="http://schemas.microsoft.com/office/drawing/2014/main" val="20001"/>
                    </a:ext>
                  </a:extLst>
                </a:gridCol>
                <a:gridCol w="1941083">
                  <a:extLst>
                    <a:ext uri="{9D8B030D-6E8A-4147-A177-3AD203B41FA5}">
                      <a16:colId xmlns:a16="http://schemas.microsoft.com/office/drawing/2014/main" val="20002"/>
                    </a:ext>
                  </a:extLst>
                </a:gridCol>
              </a:tblGrid>
              <a:tr h="2105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r-TR" sz="900" b="0" i="0" u="none" strike="noStrike" cap="none" normalizeH="0" baseline="0" dirty="0">
                          <a:ln>
                            <a:noFill/>
                          </a:ln>
                          <a:solidFill>
                            <a:schemeClr val="tx1"/>
                          </a:solidFill>
                          <a:effectLst/>
                          <a:latin typeface="+mn-lt"/>
                          <a:ea typeface="ＭＳ Ｐゴシック" pitchFamily="34" charset="-128"/>
                          <a:cs typeface="Arial" charset="0"/>
                        </a:rPr>
                        <a:t>BIST: </a:t>
                      </a:r>
                      <a:r>
                        <a:rPr kumimoji="0" lang="tr-TR" sz="900" b="1" i="0" u="none" strike="noStrike" cap="none" normalizeH="0" baseline="0" dirty="0">
                          <a:ln>
                            <a:noFill/>
                          </a:ln>
                          <a:solidFill>
                            <a:schemeClr val="tx1"/>
                          </a:solidFill>
                          <a:effectLst/>
                          <a:latin typeface="+mn-lt"/>
                          <a:ea typeface="ＭＳ Ｐゴシック" pitchFamily="34" charset="-128"/>
                          <a:cs typeface="Arial" charset="0"/>
                        </a:rPr>
                        <a:t>KERVT</a:t>
                      </a:r>
                      <a:endParaRPr kumimoji="0" lang="en-US" sz="900" b="1" i="0" u="none" strike="noStrike" cap="none" normalizeH="0" baseline="0" dirty="0">
                        <a:ln>
                          <a:noFill/>
                        </a:ln>
                        <a:solidFill>
                          <a:schemeClr val="tx1"/>
                        </a:solidFill>
                        <a:effectLst/>
                        <a:latin typeface="+mn-lt"/>
                        <a:ea typeface="ＭＳ Ｐゴシック" pitchFamily="34" charset="-128"/>
                        <a:cs typeface="Arial" charset="0"/>
                      </a:endParaRPr>
                    </a:p>
                  </a:txBody>
                  <a:tcPr marL="73152" marR="0" marT="27432" marB="27432" anchor="ctr" horzOverflow="overflow">
                    <a:lnL>
                      <a:noFill/>
                    </a:lnL>
                    <a:lnR w="6350" cap="flat" cmpd="sng" algn="ctr">
                      <a:solidFill>
                        <a:schemeClr val="bg1"/>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Current: </a:t>
                      </a:r>
                      <a:r>
                        <a:rPr kumimoji="0" lang="tr-TR" sz="900" b="1" i="0" u="none" strike="noStrike" cap="none" normalizeH="0" baseline="0" dirty="0">
                          <a:ln>
                            <a:noFill/>
                          </a:ln>
                          <a:solidFill>
                            <a:schemeClr val="tx1"/>
                          </a:solidFill>
                          <a:effectLst/>
                          <a:latin typeface="+mn-lt"/>
                          <a:ea typeface="ＭＳ Ｐゴシック" pitchFamily="34" charset="-128"/>
                          <a:cs typeface="Arial" charset="0"/>
                        </a:rPr>
                        <a:t>4.15 TRY </a:t>
                      </a:r>
                      <a:endParaRPr kumimoji="0" lang="en-US" sz="900" b="1" i="0" u="none" strike="noStrike" cap="none" normalizeH="0" baseline="0" dirty="0">
                        <a:ln>
                          <a:noFill/>
                        </a:ln>
                        <a:solidFill>
                          <a:schemeClr val="tx1"/>
                        </a:solidFill>
                        <a:effectLst/>
                        <a:latin typeface="+mn-lt"/>
                        <a:ea typeface="ＭＳ Ｐゴシック" pitchFamily="34" charset="-128"/>
                        <a:cs typeface="Arial" charset="0"/>
                      </a:endParaRPr>
                    </a:p>
                  </a:txBody>
                  <a:tcPr marL="45720" marR="0" marT="27432" marB="27432"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High/Low: </a:t>
                      </a:r>
                      <a:r>
                        <a:rPr kumimoji="0" lang="tr-TR" sz="900" b="1" i="0" u="none" strike="noStrike" cap="none" normalizeH="0" baseline="0" dirty="0">
                          <a:ln>
                            <a:noFill/>
                          </a:ln>
                          <a:solidFill>
                            <a:schemeClr val="tx1"/>
                          </a:solidFill>
                          <a:effectLst/>
                          <a:latin typeface="+mn-lt"/>
                          <a:ea typeface="ＭＳ Ｐゴシック" pitchFamily="34" charset="-128"/>
                          <a:cs typeface="Arial" charset="0"/>
                        </a:rPr>
                        <a:t>1.55</a:t>
                      </a:r>
                      <a:r>
                        <a:rPr kumimoji="0" lang="en-US" sz="900" b="1" i="0" u="none" strike="noStrike" cap="none" normalizeH="0" baseline="0" dirty="0">
                          <a:ln>
                            <a:noFill/>
                          </a:ln>
                          <a:solidFill>
                            <a:schemeClr val="tx1"/>
                          </a:solidFill>
                          <a:effectLst/>
                          <a:latin typeface="+mn-lt"/>
                          <a:ea typeface="ＭＳ Ｐゴシック" pitchFamily="34" charset="-128"/>
                          <a:cs typeface="Arial" charset="0"/>
                        </a:rPr>
                        <a:t> </a:t>
                      </a:r>
                      <a:r>
                        <a:rPr kumimoji="0" lang="tr-TR" sz="900" b="1" i="0" u="none" strike="noStrike" cap="none" normalizeH="0" baseline="0" dirty="0">
                          <a:ln>
                            <a:noFill/>
                          </a:ln>
                          <a:solidFill>
                            <a:schemeClr val="tx1"/>
                          </a:solidFill>
                          <a:effectLst/>
                          <a:latin typeface="+mn-lt"/>
                          <a:ea typeface="ＭＳ Ｐゴシック" pitchFamily="34" charset="-128"/>
                          <a:cs typeface="Arial" charset="0"/>
                        </a:rPr>
                        <a:t>TRY</a:t>
                      </a:r>
                      <a:r>
                        <a:rPr kumimoji="0" lang="en-US" sz="900" b="0" i="0" u="none" strike="noStrike" cap="none" normalizeH="0" baseline="0" dirty="0">
                          <a:ln>
                            <a:noFill/>
                          </a:ln>
                          <a:solidFill>
                            <a:schemeClr val="tx1"/>
                          </a:solidFill>
                          <a:effectLst/>
                          <a:latin typeface="+mn-lt"/>
                          <a:ea typeface="ＭＳ Ｐゴシック" pitchFamily="34" charset="-128"/>
                          <a:cs typeface="Arial" charset="0"/>
                        </a:rPr>
                        <a:t>/ </a:t>
                      </a:r>
                      <a:r>
                        <a:rPr kumimoji="0" lang="tr-TR" sz="900" b="1" i="0" u="none" strike="noStrike" cap="none" normalizeH="0" baseline="0" dirty="0">
                          <a:ln>
                            <a:noFill/>
                          </a:ln>
                          <a:solidFill>
                            <a:schemeClr val="tx1"/>
                          </a:solidFill>
                          <a:effectLst/>
                          <a:latin typeface="+mn-lt"/>
                          <a:ea typeface="ＭＳ Ｐゴシック" pitchFamily="34" charset="-128"/>
                          <a:cs typeface="Arial" charset="0"/>
                        </a:rPr>
                        <a:t>4.62 TRY</a:t>
                      </a:r>
                      <a:endParaRPr kumimoji="0" lang="en-US" sz="900" b="1" i="0" u="none" strike="noStrike" cap="none" normalizeH="0" baseline="0" dirty="0">
                        <a:ln>
                          <a:noFill/>
                        </a:ln>
                        <a:solidFill>
                          <a:schemeClr val="tx1"/>
                        </a:solidFill>
                        <a:effectLst/>
                        <a:latin typeface="+mn-lt"/>
                        <a:ea typeface="ＭＳ Ｐゴシック" pitchFamily="34" charset="-128"/>
                        <a:cs typeface="Arial" charset="0"/>
                      </a:endParaRPr>
                    </a:p>
                  </a:txBody>
                  <a:tcPr marL="45720" marR="0" marT="27432" marB="27432" anchor="ctr" horzOverflow="overflow">
                    <a:lnL w="635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618268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E9081C9-6390-45E4-BAC2-2DD0847A45BA}"/>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a:latin typeface="+mn-lt"/>
              </a:rPr>
              <a:t>COVID-19 </a:t>
            </a:r>
            <a:r>
              <a:rPr lang="tr-TR" dirty="0" err="1">
                <a:latin typeface="+mn-lt"/>
              </a:rPr>
              <a:t>Effects</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sz="1200" b="1" dirty="0" err="1">
                <a:solidFill>
                  <a:schemeClr val="bg1"/>
                </a:solidFill>
              </a:rPr>
              <a:t>Effect</a:t>
            </a:r>
            <a:r>
              <a:rPr lang="tr-TR" sz="1200" b="1" dirty="0">
                <a:solidFill>
                  <a:schemeClr val="bg1"/>
                </a:solidFill>
              </a:rPr>
              <a:t> of COVID-19 on </a:t>
            </a:r>
            <a:r>
              <a:rPr lang="tr-TR" sz="1200" b="1" dirty="0" err="1">
                <a:solidFill>
                  <a:schemeClr val="bg1"/>
                </a:solidFill>
              </a:rPr>
              <a:t>Kerevitaş</a:t>
            </a:r>
            <a:endParaRPr lang="en-US" altLang="zh-CN" sz="1200" b="1" dirty="0">
              <a:solidFill>
                <a:schemeClr val="bg1"/>
              </a:solidFill>
            </a:endParaRPr>
          </a:p>
        </p:txBody>
      </p:sp>
      <p:cxnSp>
        <p:nvCxnSpPr>
          <p:cNvPr id="44" name="Straight Connector 43">
            <a:extLst>
              <a:ext uri="{FF2B5EF4-FFF2-40B4-BE49-F238E27FC236}">
                <a16:creationId xmlns:a16="http://schemas.microsoft.com/office/drawing/2014/main" id="{FBF42AEE-A1AB-48F5-B871-E1D972DDD90E}"/>
              </a:ext>
            </a:extLst>
          </p:cNvPr>
          <p:cNvCxnSpPr>
            <a:cxnSpLocks/>
          </p:cNvCxnSpPr>
          <p:nvPr/>
        </p:nvCxnSpPr>
        <p:spPr>
          <a:xfrm>
            <a:off x="609599" y="643325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45" name="Group 44">
            <a:extLst>
              <a:ext uri="{FF2B5EF4-FFF2-40B4-BE49-F238E27FC236}">
                <a16:creationId xmlns:a16="http://schemas.microsoft.com/office/drawing/2014/main" id="{635372C1-147D-4CD9-9681-2E329E05368E}"/>
              </a:ext>
            </a:extLst>
          </p:cNvPr>
          <p:cNvGrpSpPr/>
          <p:nvPr/>
        </p:nvGrpSpPr>
        <p:grpSpPr>
          <a:xfrm>
            <a:off x="9590584" y="6290244"/>
            <a:ext cx="1224000" cy="496004"/>
            <a:chOff x="1355317" y="6095931"/>
            <a:chExt cx="1224000" cy="496004"/>
          </a:xfrm>
        </p:grpSpPr>
        <p:sp>
          <p:nvSpPr>
            <p:cNvPr id="46" name="Rectangle 45">
              <a:extLst>
                <a:ext uri="{FF2B5EF4-FFF2-40B4-BE49-F238E27FC236}">
                  <a16:creationId xmlns:a16="http://schemas.microsoft.com/office/drawing/2014/main" id="{5A798B88-D254-4F63-893F-97D2839A63E0}"/>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132E57"/>
                  </a:solidFill>
                  <a:latin typeface="+mj-lt"/>
                  <a:ea typeface="ＭＳ Ｐゴシック" pitchFamily="34" charset="-128"/>
                </a:rPr>
                <a:t>COVID-19 </a:t>
              </a:r>
              <a:r>
                <a:rPr lang="tr-TR" sz="800" b="1" dirty="0" err="1">
                  <a:solidFill>
                    <a:srgbClr val="132E57"/>
                  </a:solidFill>
                  <a:latin typeface="+mj-lt"/>
                  <a:ea typeface="ＭＳ Ｐゴシック" pitchFamily="34" charset="-128"/>
                </a:rPr>
                <a:t>Effects</a:t>
              </a:r>
              <a:endParaRPr lang="en-US" sz="800" b="1" dirty="0">
                <a:solidFill>
                  <a:srgbClr val="132E57"/>
                </a:solidFill>
                <a:latin typeface="+mj-lt"/>
                <a:ea typeface="ＭＳ Ｐゴシック" pitchFamily="34" charset="-128"/>
              </a:endParaRPr>
            </a:p>
          </p:txBody>
        </p:sp>
        <p:sp>
          <p:nvSpPr>
            <p:cNvPr id="47" name="Oval 46">
              <a:extLst>
                <a:ext uri="{FF2B5EF4-FFF2-40B4-BE49-F238E27FC236}">
                  <a16:creationId xmlns:a16="http://schemas.microsoft.com/office/drawing/2014/main" id="{FD211630-E5DF-4775-8DD8-41CF02C02D32}"/>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5</a:t>
              </a:r>
              <a:endParaRPr lang="en-US" sz="1400" dirty="0">
                <a:solidFill>
                  <a:schemeClr val="bg1"/>
                </a:solidFill>
                <a:latin typeface="+mj-lt"/>
                <a:ea typeface="ＭＳ Ｐゴシック" pitchFamily="34" charset="-128"/>
              </a:endParaRPr>
            </a:p>
          </p:txBody>
        </p:sp>
      </p:grpSp>
      <p:grpSp>
        <p:nvGrpSpPr>
          <p:cNvPr id="48" name="Group 47">
            <a:extLst>
              <a:ext uri="{FF2B5EF4-FFF2-40B4-BE49-F238E27FC236}">
                <a16:creationId xmlns:a16="http://schemas.microsoft.com/office/drawing/2014/main" id="{74CB9422-0D36-4F04-9FF1-C07125BCDCC5}"/>
              </a:ext>
            </a:extLst>
          </p:cNvPr>
          <p:cNvGrpSpPr/>
          <p:nvPr/>
        </p:nvGrpSpPr>
        <p:grpSpPr>
          <a:xfrm>
            <a:off x="3518326" y="6307438"/>
            <a:ext cx="1224000" cy="496004"/>
            <a:chOff x="4098256" y="6095931"/>
            <a:chExt cx="1224000" cy="496004"/>
          </a:xfrm>
        </p:grpSpPr>
        <p:sp>
          <p:nvSpPr>
            <p:cNvPr id="49" name="Rectangle 48">
              <a:extLst>
                <a:ext uri="{FF2B5EF4-FFF2-40B4-BE49-F238E27FC236}">
                  <a16:creationId xmlns:a16="http://schemas.microsoft.com/office/drawing/2014/main" id="{25ABDDE3-11B4-407A-A5C3-A1F1E3AAD669}"/>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a:solidFill>
                    <a:srgbClr val="E6E7E8"/>
                  </a:solidFill>
                  <a:latin typeface="+mj-lt"/>
                  <a:ea typeface="ＭＳ Ｐゴシック" pitchFamily="34" charset="-128"/>
                </a:rPr>
                <a:t>Financial Analysis</a:t>
              </a:r>
              <a:endParaRPr lang="en-US" sz="800" b="1" dirty="0">
                <a:solidFill>
                  <a:srgbClr val="E6E7E8"/>
                </a:solidFill>
                <a:latin typeface="+mj-lt"/>
                <a:ea typeface="ＭＳ Ｐゴシック" pitchFamily="34" charset="-128"/>
              </a:endParaRPr>
            </a:p>
          </p:txBody>
        </p:sp>
        <p:sp>
          <p:nvSpPr>
            <p:cNvPr id="50" name="Oval 49">
              <a:extLst>
                <a:ext uri="{FF2B5EF4-FFF2-40B4-BE49-F238E27FC236}">
                  <a16:creationId xmlns:a16="http://schemas.microsoft.com/office/drawing/2014/main" id="{F098F126-EE2B-4857-8D4C-AAD37AA9A729}"/>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51" name="Group 50">
            <a:extLst>
              <a:ext uri="{FF2B5EF4-FFF2-40B4-BE49-F238E27FC236}">
                <a16:creationId xmlns:a16="http://schemas.microsoft.com/office/drawing/2014/main" id="{63D498E9-0D37-4B5A-A11E-80A7274DFCD6}"/>
              </a:ext>
            </a:extLst>
          </p:cNvPr>
          <p:cNvGrpSpPr/>
          <p:nvPr/>
        </p:nvGrpSpPr>
        <p:grpSpPr>
          <a:xfrm>
            <a:off x="7666865" y="6307438"/>
            <a:ext cx="1224000" cy="496004"/>
            <a:chOff x="4098256" y="6095931"/>
            <a:chExt cx="1224000" cy="496004"/>
          </a:xfrm>
        </p:grpSpPr>
        <p:sp>
          <p:nvSpPr>
            <p:cNvPr id="52" name="Rectangle 51">
              <a:extLst>
                <a:ext uri="{FF2B5EF4-FFF2-40B4-BE49-F238E27FC236}">
                  <a16:creationId xmlns:a16="http://schemas.microsoft.com/office/drawing/2014/main" id="{5CE258BD-88B1-4B89-93AE-5D95FBBCB1F2}"/>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Valuation</a:t>
              </a:r>
              <a:endParaRPr lang="en-US" sz="800" b="1" dirty="0">
                <a:solidFill>
                  <a:srgbClr val="E6E7E8"/>
                </a:solidFill>
                <a:latin typeface="+mj-lt"/>
                <a:ea typeface="ＭＳ Ｐゴシック" pitchFamily="34" charset="-128"/>
              </a:endParaRPr>
            </a:p>
          </p:txBody>
        </p:sp>
        <p:sp>
          <p:nvSpPr>
            <p:cNvPr id="53" name="Oval 52">
              <a:extLst>
                <a:ext uri="{FF2B5EF4-FFF2-40B4-BE49-F238E27FC236}">
                  <a16:creationId xmlns:a16="http://schemas.microsoft.com/office/drawing/2014/main" id="{490378A9-09EE-4ED1-86DF-393F9D2A00DD}"/>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4</a:t>
              </a:r>
              <a:endParaRPr lang="en-US" sz="1400" dirty="0">
                <a:solidFill>
                  <a:schemeClr val="bg1"/>
                </a:solidFill>
                <a:latin typeface="+mj-lt"/>
                <a:ea typeface="ＭＳ Ｐゴシック" pitchFamily="34" charset="-128"/>
              </a:endParaRPr>
            </a:p>
          </p:txBody>
        </p:sp>
      </p:grpSp>
      <p:grpSp>
        <p:nvGrpSpPr>
          <p:cNvPr id="54" name="Group 53">
            <a:extLst>
              <a:ext uri="{FF2B5EF4-FFF2-40B4-BE49-F238E27FC236}">
                <a16:creationId xmlns:a16="http://schemas.microsoft.com/office/drawing/2014/main" id="{F6B77748-EE71-4206-870D-BB53B0BA0A31}"/>
              </a:ext>
            </a:extLst>
          </p:cNvPr>
          <p:cNvGrpSpPr/>
          <p:nvPr/>
        </p:nvGrpSpPr>
        <p:grpSpPr>
          <a:xfrm>
            <a:off x="1740720" y="6294502"/>
            <a:ext cx="1224000" cy="496004"/>
            <a:chOff x="6824912" y="6095931"/>
            <a:chExt cx="1224000" cy="496004"/>
          </a:xfrm>
        </p:grpSpPr>
        <p:sp>
          <p:nvSpPr>
            <p:cNvPr id="55" name="Rectangle 54">
              <a:extLst>
                <a:ext uri="{FF2B5EF4-FFF2-40B4-BE49-F238E27FC236}">
                  <a16:creationId xmlns:a16="http://schemas.microsoft.com/office/drawing/2014/main" id="{206600C9-1E11-4829-B019-1D9C8519FD58}"/>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Company</a:t>
              </a:r>
              <a:r>
                <a:rPr lang="tr-TR" sz="800" b="1" dirty="0">
                  <a:solidFill>
                    <a:srgbClr val="E6E7E8"/>
                  </a:solidFill>
                  <a:latin typeface="+mj-lt"/>
                  <a:ea typeface="ＭＳ Ｐゴシック" pitchFamily="34" charset="-128"/>
                </a:rPr>
                <a:t> </a:t>
              </a:r>
              <a:r>
                <a:rPr lang="tr-TR" sz="800" b="1" dirty="0" err="1">
                  <a:solidFill>
                    <a:srgbClr val="E6E7E8"/>
                  </a:solidFill>
                  <a:latin typeface="+mj-lt"/>
                  <a:ea typeface="ＭＳ Ｐゴシック" pitchFamily="34" charset="-128"/>
                </a:rPr>
                <a:t>Overview</a:t>
              </a:r>
              <a:endParaRPr lang="en-US" sz="800" b="1" dirty="0">
                <a:solidFill>
                  <a:srgbClr val="E6E7E8"/>
                </a:solidFill>
                <a:latin typeface="+mj-lt"/>
                <a:ea typeface="ＭＳ Ｐゴシック" pitchFamily="34" charset="-128"/>
              </a:endParaRPr>
            </a:p>
          </p:txBody>
        </p:sp>
        <p:sp>
          <p:nvSpPr>
            <p:cNvPr id="56" name="Oval 55">
              <a:extLst>
                <a:ext uri="{FF2B5EF4-FFF2-40B4-BE49-F238E27FC236}">
                  <a16:creationId xmlns:a16="http://schemas.microsoft.com/office/drawing/2014/main" id="{6D9DEB82-212F-4293-88C5-2575FCBD978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1</a:t>
              </a:r>
              <a:endParaRPr lang="en-US" sz="1400" dirty="0">
                <a:solidFill>
                  <a:schemeClr val="bg1"/>
                </a:solidFill>
                <a:latin typeface="+mj-lt"/>
                <a:ea typeface="ＭＳ Ｐゴシック" pitchFamily="34" charset="-128"/>
              </a:endParaRPr>
            </a:p>
          </p:txBody>
        </p:sp>
      </p:grpSp>
      <p:grpSp>
        <p:nvGrpSpPr>
          <p:cNvPr id="57" name="Group 56">
            <a:extLst>
              <a:ext uri="{FF2B5EF4-FFF2-40B4-BE49-F238E27FC236}">
                <a16:creationId xmlns:a16="http://schemas.microsoft.com/office/drawing/2014/main" id="{C56230A2-1650-48DA-9CA0-8CF1C9959C6A}"/>
              </a:ext>
            </a:extLst>
          </p:cNvPr>
          <p:cNvGrpSpPr/>
          <p:nvPr/>
        </p:nvGrpSpPr>
        <p:grpSpPr>
          <a:xfrm>
            <a:off x="5617146" y="6320476"/>
            <a:ext cx="1224000" cy="496004"/>
            <a:chOff x="9576193" y="6095931"/>
            <a:chExt cx="1224000" cy="496004"/>
          </a:xfrm>
        </p:grpSpPr>
        <p:sp>
          <p:nvSpPr>
            <p:cNvPr id="58" name="Rectangle 57">
              <a:extLst>
                <a:ext uri="{FF2B5EF4-FFF2-40B4-BE49-F238E27FC236}">
                  <a16:creationId xmlns:a16="http://schemas.microsoft.com/office/drawing/2014/main" id="{B6722BFC-DD84-456D-A0BD-A6698B6606B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tr-TR" sz="800" b="1" dirty="0" err="1">
                  <a:solidFill>
                    <a:srgbClr val="E6E7E8"/>
                  </a:solidFill>
                  <a:latin typeface="+mj-lt"/>
                  <a:ea typeface="ＭＳ Ｐゴシック" pitchFamily="34" charset="-128"/>
                </a:rPr>
                <a:t>Sector</a:t>
              </a:r>
              <a:r>
                <a:rPr lang="tr-TR" sz="800" b="1" dirty="0">
                  <a:solidFill>
                    <a:srgbClr val="E6E7E8"/>
                  </a:solidFill>
                  <a:latin typeface="+mj-lt"/>
                  <a:ea typeface="ＭＳ Ｐゴシック" pitchFamily="34" charset="-128"/>
                </a:rPr>
                <a:t> Analysis</a:t>
              </a:r>
              <a:endParaRPr lang="en-US" sz="800" b="1" dirty="0">
                <a:solidFill>
                  <a:srgbClr val="E6E7E8"/>
                </a:solidFill>
                <a:latin typeface="+mj-lt"/>
                <a:ea typeface="ＭＳ Ｐゴシック" pitchFamily="34" charset="-128"/>
              </a:endParaRPr>
            </a:p>
          </p:txBody>
        </p:sp>
        <p:sp>
          <p:nvSpPr>
            <p:cNvPr id="59" name="Oval 58">
              <a:extLst>
                <a:ext uri="{FF2B5EF4-FFF2-40B4-BE49-F238E27FC236}">
                  <a16:creationId xmlns:a16="http://schemas.microsoft.com/office/drawing/2014/main" id="{177C8908-EDED-4887-A053-1A2ED33A50B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tr-TR" sz="1400" dirty="0">
                  <a:solidFill>
                    <a:schemeClr val="bg1"/>
                  </a:solidFill>
                  <a:latin typeface="+mj-lt"/>
                  <a:ea typeface="ＭＳ Ｐゴシック" pitchFamily="34" charset="-128"/>
                </a:rPr>
                <a:t>3</a:t>
              </a:r>
              <a:endParaRPr lang="en-US" sz="1400" dirty="0">
                <a:solidFill>
                  <a:schemeClr val="bg1"/>
                </a:solidFill>
                <a:latin typeface="+mj-lt"/>
                <a:ea typeface="ＭＳ Ｐゴシック" pitchFamily="34" charset="-128"/>
              </a:endParaRPr>
            </a:p>
          </p:txBody>
        </p:sp>
      </p:grpSp>
      <p:sp>
        <p:nvSpPr>
          <p:cNvPr id="2" name="TextBox 1">
            <a:extLst>
              <a:ext uri="{FF2B5EF4-FFF2-40B4-BE49-F238E27FC236}">
                <a16:creationId xmlns:a16="http://schemas.microsoft.com/office/drawing/2014/main" id="{E8B2A3A4-E76A-4B65-B7FB-5D0DE1015276}"/>
              </a:ext>
            </a:extLst>
          </p:cNvPr>
          <p:cNvSpPr txBox="1"/>
          <p:nvPr/>
        </p:nvSpPr>
        <p:spPr>
          <a:xfrm>
            <a:off x="609598" y="1734532"/>
            <a:ext cx="549354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People in Turkey began to cook in their homes. Therefore, even if restaurants and cafes are closed, Turkey’s retail frozen food market has increased by about 20% during the first quarter of 2020. </a:t>
            </a:r>
          </a:p>
        </p:txBody>
      </p:sp>
      <p:sp>
        <p:nvSpPr>
          <p:cNvPr id="3" name="TextBox 2">
            <a:extLst>
              <a:ext uri="{FF2B5EF4-FFF2-40B4-BE49-F238E27FC236}">
                <a16:creationId xmlns:a16="http://schemas.microsoft.com/office/drawing/2014/main" id="{65A38D88-4077-49B1-A388-F0AE3B860C0C}"/>
              </a:ext>
            </a:extLst>
          </p:cNvPr>
          <p:cNvSpPr txBox="1"/>
          <p:nvPr/>
        </p:nvSpPr>
        <p:spPr>
          <a:xfrm>
            <a:off x="593890" y="3396869"/>
            <a:ext cx="5630945" cy="923330"/>
          </a:xfrm>
          <a:prstGeom prst="rect">
            <a:avLst/>
          </a:prstGeom>
          <a:noFill/>
        </p:spPr>
        <p:txBody>
          <a:bodyPr wrap="square" rtlCol="0">
            <a:spAutoFit/>
          </a:bodyPr>
          <a:lstStyle/>
          <a:p>
            <a:pPr marL="285750" indent="-285750">
              <a:buFont typeface="Arial" panose="020B0604020202020204" pitchFamily="34" charset="0"/>
              <a:buChar char="•"/>
            </a:pPr>
            <a:r>
              <a:rPr lang="en-US" dirty="0"/>
              <a:t>Kerevitaş Gıda increased its sales by 13% in contrast to sales in Q12020 whereas gross profit margin declined a little bit due to Covid-19.</a:t>
            </a:r>
          </a:p>
        </p:txBody>
      </p:sp>
      <p:pic>
        <p:nvPicPr>
          <p:cNvPr id="26" name="Picture 25">
            <a:extLst>
              <a:ext uri="{FF2B5EF4-FFF2-40B4-BE49-F238E27FC236}">
                <a16:creationId xmlns:a16="http://schemas.microsoft.com/office/drawing/2014/main" id="{E06A7FB4-65D3-4A1D-A565-D4768EDF2EF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590777"/>
            <a:ext cx="5587079" cy="3711644"/>
          </a:xfrm>
          <a:prstGeom prst="rect">
            <a:avLst/>
          </a:prstGeom>
          <a:noFill/>
          <a:ln>
            <a:noFill/>
          </a:ln>
        </p:spPr>
      </p:pic>
    </p:spTree>
    <p:extLst>
      <p:ext uri="{BB962C8B-B14F-4D97-AF65-F5344CB8AC3E}">
        <p14:creationId xmlns:p14="http://schemas.microsoft.com/office/powerpoint/2010/main" val="1665171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err="1">
                <a:solidFill>
                  <a:schemeClr val="accent2"/>
                </a:solidFill>
              </a:rPr>
              <a:t>Conclusion</a:t>
            </a:r>
            <a:endParaRPr lang="en-CA" dirty="0"/>
          </a:p>
        </p:txBody>
      </p:sp>
    </p:spTree>
    <p:extLst>
      <p:ext uri="{BB962C8B-B14F-4D97-AF65-F5344CB8AC3E}">
        <p14:creationId xmlns:p14="http://schemas.microsoft.com/office/powerpoint/2010/main" val="3175360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1E9081C9-6390-45E4-BAC2-2DD0847A45BA}"/>
              </a:ext>
            </a:extLst>
          </p:cNvPr>
          <p:cNvPicPr>
            <a:picLocks noChangeAspect="1"/>
          </p:cNvPicPr>
          <p:nvPr/>
        </p:nvPicPr>
        <p:blipFill>
          <a:blip r:embed="rId3"/>
          <a:stretch>
            <a:fillRect/>
          </a:stretch>
        </p:blipFill>
        <p:spPr>
          <a:xfrm>
            <a:off x="0" y="6485481"/>
            <a:ext cx="12192000" cy="372519"/>
          </a:xfrm>
          <a:prstGeom prst="rect">
            <a:avLst/>
          </a:prstGeom>
        </p:spPr>
      </p:pic>
      <p:sp>
        <p:nvSpPr>
          <p:cNvPr id="127" name="Rectangle 126"/>
          <p:cNvSpPr/>
          <p:nvPr/>
        </p:nvSpPr>
        <p:spPr>
          <a:xfrm>
            <a:off x="1740958" y="1252222"/>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dirty="0">
              <a:solidFill>
                <a:srgbClr val="444960"/>
              </a:solidFill>
              <a:latin typeface="Arial" charset="0"/>
              <a:ea typeface="MS PGothic" pitchFamily="34" charset="-128"/>
              <a:cs typeface="Arial"/>
            </a:endParaRPr>
          </a:p>
        </p:txBody>
      </p:sp>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1743078" y="25400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kern="0" dirty="0">
                <a:solidFill>
                  <a:srgbClr val="FFFFFF"/>
                </a:solidFill>
              </a:rPr>
              <a:t>Operating Forecast</a:t>
            </a:r>
            <a:endParaRPr lang="en-CA" kern="0" dirty="0"/>
          </a:p>
        </p:txBody>
      </p:sp>
      <p:sp>
        <p:nvSpPr>
          <p:cNvPr id="10" name="Title 1">
            <a:extLst>
              <a:ext uri="{FF2B5EF4-FFF2-40B4-BE49-F238E27FC236}">
                <a16:creationId xmlns:a16="http://schemas.microsoft.com/office/drawing/2014/main" id="{BAFCF21A-4327-46BB-B703-E388B96C69F9}"/>
              </a:ext>
            </a:extLst>
          </p:cNvPr>
          <p:cNvSpPr>
            <a:spLocks noGrp="1"/>
          </p:cNvSpPr>
          <p:nvPr>
            <p:ph type="title"/>
          </p:nvPr>
        </p:nvSpPr>
        <p:spPr/>
        <p:txBody>
          <a:bodyPr>
            <a:spAutoFit/>
          </a:bodyPr>
          <a:lstStyle/>
          <a:p>
            <a:r>
              <a:rPr lang="tr-TR" dirty="0" err="1">
                <a:latin typeface="+mn-lt"/>
              </a:rPr>
              <a:t>Conclusion</a:t>
            </a:r>
            <a:endParaRPr lang="en-US" dirty="0">
              <a:latin typeface="+mn-lt"/>
            </a:endParaRPr>
          </a:p>
        </p:txBody>
      </p:sp>
      <p:sp>
        <p:nvSpPr>
          <p:cNvPr id="24" name="TextBox 23">
            <a:extLst>
              <a:ext uri="{FF2B5EF4-FFF2-40B4-BE49-F238E27FC236}">
                <a16:creationId xmlns:a16="http://schemas.microsoft.com/office/drawing/2014/main" id="{38583585-7EEB-4C76-BFE6-0ADB746BE047}"/>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Final </a:t>
            </a:r>
            <a:r>
              <a:rPr lang="tr-TR" altLang="zh-CN" sz="1200" b="1" dirty="0" err="1">
                <a:solidFill>
                  <a:schemeClr val="bg1"/>
                </a:solidFill>
              </a:rPr>
              <a:t>Notes</a:t>
            </a:r>
            <a:endParaRPr lang="en-US" altLang="zh-CN" sz="1200" b="1" dirty="0">
              <a:solidFill>
                <a:schemeClr val="bg1"/>
              </a:solidFill>
            </a:endParaRPr>
          </a:p>
        </p:txBody>
      </p:sp>
      <p:sp>
        <p:nvSpPr>
          <p:cNvPr id="4" name="TextBox 3">
            <a:extLst>
              <a:ext uri="{FF2B5EF4-FFF2-40B4-BE49-F238E27FC236}">
                <a16:creationId xmlns:a16="http://schemas.microsoft.com/office/drawing/2014/main" id="{802C525C-43B5-4CD6-9911-8FF71FC52A31}"/>
              </a:ext>
            </a:extLst>
          </p:cNvPr>
          <p:cNvSpPr txBox="1"/>
          <p:nvPr/>
        </p:nvSpPr>
        <p:spPr>
          <a:xfrm>
            <a:off x="509047" y="1611984"/>
            <a:ext cx="10515600" cy="923330"/>
          </a:xfrm>
          <a:prstGeom prst="rect">
            <a:avLst/>
          </a:prstGeom>
          <a:noFill/>
        </p:spPr>
        <p:txBody>
          <a:bodyPr wrap="square" rtlCol="0">
            <a:spAutoFit/>
          </a:bodyPr>
          <a:lstStyle/>
          <a:p>
            <a:pPr marL="285750" indent="-285750">
              <a:buFont typeface="Arial" panose="020B0604020202020204" pitchFamily="34" charset="0"/>
              <a:buChar char="•"/>
            </a:pPr>
            <a:r>
              <a:rPr lang="tr-TR" dirty="0" err="1"/>
              <a:t>The</a:t>
            </a:r>
            <a:r>
              <a:rPr lang="tr-TR" dirty="0"/>
              <a:t> </a:t>
            </a:r>
            <a:r>
              <a:rPr lang="tr-TR" dirty="0" err="1"/>
              <a:t>fast-growing</a:t>
            </a:r>
            <a:r>
              <a:rPr lang="tr-TR" dirty="0"/>
              <a:t> </a:t>
            </a:r>
            <a:r>
              <a:rPr lang="tr-TR" dirty="0" err="1"/>
              <a:t>frozen</a:t>
            </a:r>
            <a:r>
              <a:rPr lang="tr-TR" dirty="0"/>
              <a:t> </a:t>
            </a:r>
            <a:r>
              <a:rPr lang="tr-TR" dirty="0" err="1"/>
              <a:t>food</a:t>
            </a:r>
            <a:r>
              <a:rPr lang="tr-TR" dirty="0"/>
              <a:t> market is </a:t>
            </a:r>
            <a:r>
              <a:rPr lang="tr-TR" dirty="0" err="1"/>
              <a:t>mainly</a:t>
            </a:r>
            <a:r>
              <a:rPr lang="tr-TR" dirty="0"/>
              <a:t> </a:t>
            </a:r>
            <a:r>
              <a:rPr lang="tr-TR" dirty="0" err="1"/>
              <a:t>responsible</a:t>
            </a:r>
            <a:r>
              <a:rPr lang="tr-TR" dirty="0"/>
              <a:t> </a:t>
            </a:r>
            <a:r>
              <a:rPr lang="tr-TR" dirty="0" err="1"/>
              <a:t>for</a:t>
            </a:r>
            <a:r>
              <a:rPr lang="tr-TR" dirty="0"/>
              <a:t> </a:t>
            </a:r>
            <a:r>
              <a:rPr lang="tr-TR" dirty="0" err="1"/>
              <a:t>the</a:t>
            </a:r>
            <a:r>
              <a:rPr lang="tr-TR" dirty="0"/>
              <a:t> </a:t>
            </a:r>
            <a:r>
              <a:rPr lang="tr-TR" dirty="0" err="1"/>
              <a:t>revenue</a:t>
            </a:r>
            <a:r>
              <a:rPr lang="tr-TR" dirty="0"/>
              <a:t> </a:t>
            </a:r>
            <a:r>
              <a:rPr lang="tr-TR" dirty="0" err="1"/>
              <a:t>growth</a:t>
            </a:r>
            <a:r>
              <a:rPr lang="tr-TR" dirty="0"/>
              <a:t> </a:t>
            </a:r>
            <a:r>
              <a:rPr lang="tr-TR" dirty="0" err="1"/>
              <a:t>and</a:t>
            </a:r>
            <a:r>
              <a:rPr lang="tr-TR" dirty="0"/>
              <a:t> </a:t>
            </a:r>
            <a:r>
              <a:rPr lang="tr-TR" dirty="0" err="1"/>
              <a:t>the</a:t>
            </a:r>
            <a:r>
              <a:rPr lang="tr-TR" dirty="0"/>
              <a:t> </a:t>
            </a:r>
            <a:r>
              <a:rPr lang="tr-TR" dirty="0" err="1"/>
              <a:t>firm</a:t>
            </a:r>
            <a:r>
              <a:rPr lang="tr-TR" dirty="0"/>
              <a:t> </a:t>
            </a:r>
            <a:r>
              <a:rPr lang="tr-TR" dirty="0" err="1"/>
              <a:t>maintains</a:t>
            </a:r>
            <a:r>
              <a:rPr lang="tr-TR" dirty="0"/>
              <a:t> </a:t>
            </a:r>
            <a:r>
              <a:rPr lang="tr-TR" dirty="0" err="1"/>
              <a:t>its</a:t>
            </a:r>
            <a:r>
              <a:rPr lang="tr-TR" dirty="0"/>
              <a:t> </a:t>
            </a:r>
            <a:r>
              <a:rPr lang="tr-TR" dirty="0" err="1"/>
              <a:t>competitive</a:t>
            </a:r>
            <a:r>
              <a:rPr lang="tr-TR" dirty="0"/>
              <a:t> </a:t>
            </a:r>
            <a:r>
              <a:rPr lang="tr-TR" dirty="0" err="1"/>
              <a:t>position</a:t>
            </a:r>
            <a:r>
              <a:rPr lang="tr-TR" dirty="0"/>
              <a:t> in </a:t>
            </a:r>
            <a:r>
              <a:rPr lang="tr-TR" dirty="0" err="1"/>
              <a:t>the</a:t>
            </a:r>
            <a:r>
              <a:rPr lang="tr-TR" dirty="0"/>
              <a:t> market as it has 20% market </a:t>
            </a:r>
            <a:r>
              <a:rPr lang="tr-TR" dirty="0" err="1"/>
              <a:t>share</a:t>
            </a:r>
            <a:r>
              <a:rPr lang="tr-TR" dirty="0"/>
              <a:t> in </a:t>
            </a:r>
            <a:r>
              <a:rPr lang="tr-TR" dirty="0" err="1"/>
              <a:t>frozen</a:t>
            </a:r>
            <a:r>
              <a:rPr lang="tr-TR" dirty="0"/>
              <a:t> </a:t>
            </a:r>
            <a:r>
              <a:rPr lang="tr-TR" dirty="0" err="1"/>
              <a:t>food</a:t>
            </a:r>
            <a:r>
              <a:rPr lang="tr-TR" dirty="0"/>
              <a:t> market </a:t>
            </a:r>
            <a:r>
              <a:rPr lang="tr-TR" dirty="0" err="1"/>
              <a:t>and</a:t>
            </a:r>
            <a:r>
              <a:rPr lang="tr-TR" dirty="0"/>
              <a:t> 48% in </a:t>
            </a:r>
            <a:r>
              <a:rPr lang="tr-TR" dirty="0" err="1"/>
              <a:t>oil</a:t>
            </a:r>
            <a:r>
              <a:rPr lang="tr-TR" dirty="0"/>
              <a:t> market</a:t>
            </a:r>
            <a:endParaRPr lang="en-US" dirty="0"/>
          </a:p>
        </p:txBody>
      </p:sp>
      <p:sp>
        <p:nvSpPr>
          <p:cNvPr id="5" name="TextBox 4">
            <a:extLst>
              <a:ext uri="{FF2B5EF4-FFF2-40B4-BE49-F238E27FC236}">
                <a16:creationId xmlns:a16="http://schemas.microsoft.com/office/drawing/2014/main" id="{F6F054BB-CE7E-44BE-AC64-4C466A79D2A4}"/>
              </a:ext>
            </a:extLst>
          </p:cNvPr>
          <p:cNvSpPr txBox="1"/>
          <p:nvPr/>
        </p:nvSpPr>
        <p:spPr>
          <a:xfrm>
            <a:off x="509047" y="2675785"/>
            <a:ext cx="9719035" cy="646331"/>
          </a:xfrm>
          <a:prstGeom prst="rect">
            <a:avLst/>
          </a:prstGeom>
          <a:noFill/>
        </p:spPr>
        <p:txBody>
          <a:bodyPr wrap="square" rtlCol="0">
            <a:spAutoFit/>
          </a:bodyPr>
          <a:lstStyle/>
          <a:p>
            <a:pPr marL="285750" indent="-285750">
              <a:buFont typeface="Arial" panose="020B0604020202020204" pitchFamily="34" charset="0"/>
              <a:buChar char="•"/>
            </a:pPr>
            <a:r>
              <a:rPr lang="tr-TR" dirty="0" err="1"/>
              <a:t>Gross</a:t>
            </a:r>
            <a:r>
              <a:rPr lang="tr-TR" dirty="0"/>
              <a:t> </a:t>
            </a:r>
            <a:r>
              <a:rPr lang="tr-TR" dirty="0" err="1"/>
              <a:t>margin</a:t>
            </a:r>
            <a:r>
              <a:rPr lang="tr-TR" dirty="0"/>
              <a:t> </a:t>
            </a:r>
            <a:r>
              <a:rPr lang="tr-TR" dirty="0" err="1"/>
              <a:t>and</a:t>
            </a:r>
            <a:r>
              <a:rPr lang="tr-TR" dirty="0"/>
              <a:t> EBITDA </a:t>
            </a:r>
            <a:r>
              <a:rPr lang="tr-TR" dirty="0" err="1"/>
              <a:t>margin</a:t>
            </a:r>
            <a:r>
              <a:rPr lang="tr-TR" dirty="0"/>
              <a:t> </a:t>
            </a:r>
            <a:r>
              <a:rPr lang="tr-TR" dirty="0" err="1"/>
              <a:t>improved</a:t>
            </a:r>
            <a:r>
              <a:rPr lang="tr-TR" dirty="0"/>
              <a:t> </a:t>
            </a:r>
            <a:r>
              <a:rPr lang="tr-TR" dirty="0" err="1"/>
              <a:t>healthly</a:t>
            </a:r>
            <a:r>
              <a:rPr lang="tr-TR" dirty="0"/>
              <a:t> </a:t>
            </a:r>
            <a:r>
              <a:rPr lang="tr-TR" dirty="0" err="1"/>
              <a:t>from</a:t>
            </a:r>
            <a:r>
              <a:rPr lang="tr-TR" dirty="0"/>
              <a:t> 19% </a:t>
            </a:r>
            <a:r>
              <a:rPr lang="tr-TR" dirty="0" err="1"/>
              <a:t>to</a:t>
            </a:r>
            <a:r>
              <a:rPr lang="tr-TR" dirty="0"/>
              <a:t> 25% in </a:t>
            </a:r>
            <a:r>
              <a:rPr lang="tr-TR" dirty="0" err="1"/>
              <a:t>the</a:t>
            </a:r>
            <a:r>
              <a:rPr lang="tr-TR" dirty="0"/>
              <a:t> </a:t>
            </a:r>
            <a:r>
              <a:rPr lang="tr-TR" dirty="0" err="1"/>
              <a:t>past</a:t>
            </a:r>
            <a:r>
              <a:rPr lang="tr-TR" dirty="0"/>
              <a:t> </a:t>
            </a:r>
            <a:r>
              <a:rPr lang="tr-TR" dirty="0" err="1"/>
              <a:t>years</a:t>
            </a:r>
            <a:r>
              <a:rPr lang="tr-TR" dirty="0"/>
              <a:t>, </a:t>
            </a:r>
            <a:r>
              <a:rPr lang="tr-TR" dirty="0" err="1"/>
              <a:t>signaling</a:t>
            </a:r>
            <a:r>
              <a:rPr lang="tr-TR" dirty="0"/>
              <a:t> a </a:t>
            </a:r>
            <a:r>
              <a:rPr lang="tr-TR" dirty="0" err="1"/>
              <a:t>good</a:t>
            </a:r>
            <a:r>
              <a:rPr lang="tr-TR" dirty="0"/>
              <a:t> </a:t>
            </a:r>
            <a:r>
              <a:rPr lang="tr-TR" dirty="0" err="1"/>
              <a:t>operational</a:t>
            </a:r>
            <a:r>
              <a:rPr lang="tr-TR" dirty="0"/>
              <a:t> </a:t>
            </a:r>
            <a:r>
              <a:rPr lang="tr-TR" dirty="0" err="1"/>
              <a:t>performance</a:t>
            </a:r>
            <a:r>
              <a:rPr lang="tr-TR" dirty="0"/>
              <a:t>. </a:t>
            </a:r>
            <a:endParaRPr lang="en-US" dirty="0"/>
          </a:p>
        </p:txBody>
      </p:sp>
      <p:sp>
        <p:nvSpPr>
          <p:cNvPr id="11" name="TextBox 10">
            <a:extLst>
              <a:ext uri="{FF2B5EF4-FFF2-40B4-BE49-F238E27FC236}">
                <a16:creationId xmlns:a16="http://schemas.microsoft.com/office/drawing/2014/main" id="{0B83316F-4E0E-4E35-9143-6867DE6C77F3}"/>
              </a:ext>
            </a:extLst>
          </p:cNvPr>
          <p:cNvSpPr txBox="1"/>
          <p:nvPr/>
        </p:nvSpPr>
        <p:spPr>
          <a:xfrm>
            <a:off x="509046" y="4992101"/>
            <a:ext cx="8889477" cy="369332"/>
          </a:xfrm>
          <a:prstGeom prst="rect">
            <a:avLst/>
          </a:prstGeom>
          <a:noFill/>
        </p:spPr>
        <p:txBody>
          <a:bodyPr wrap="square" rtlCol="0">
            <a:spAutoFit/>
          </a:bodyPr>
          <a:lstStyle/>
          <a:p>
            <a:pPr marL="285750" indent="-285750">
              <a:buFont typeface="Arial" panose="020B0604020202020204" pitchFamily="34" charset="0"/>
              <a:buChar char="•"/>
            </a:pPr>
            <a:r>
              <a:rPr lang="tr-TR" dirty="0"/>
              <a:t>Momentum </a:t>
            </a:r>
            <a:r>
              <a:rPr lang="tr-TR" dirty="0" err="1"/>
              <a:t>sales</a:t>
            </a:r>
            <a:r>
              <a:rPr lang="tr-TR" dirty="0"/>
              <a:t> </a:t>
            </a:r>
            <a:r>
              <a:rPr lang="tr-TR" dirty="0" err="1"/>
              <a:t>are</a:t>
            </a:r>
            <a:r>
              <a:rPr lang="tr-TR" dirty="0"/>
              <a:t> </a:t>
            </a:r>
            <a:r>
              <a:rPr lang="tr-TR" dirty="0" err="1"/>
              <a:t>expected</a:t>
            </a:r>
            <a:r>
              <a:rPr lang="tr-TR" dirty="0"/>
              <a:t> </a:t>
            </a:r>
            <a:r>
              <a:rPr lang="tr-TR" dirty="0" err="1"/>
              <a:t>after</a:t>
            </a:r>
            <a:r>
              <a:rPr lang="tr-TR" dirty="0"/>
              <a:t> COVID-19</a:t>
            </a:r>
            <a:endParaRPr lang="en-US" dirty="0"/>
          </a:p>
        </p:txBody>
      </p:sp>
      <p:sp>
        <p:nvSpPr>
          <p:cNvPr id="12" name="TextBox 11">
            <a:extLst>
              <a:ext uri="{FF2B5EF4-FFF2-40B4-BE49-F238E27FC236}">
                <a16:creationId xmlns:a16="http://schemas.microsoft.com/office/drawing/2014/main" id="{0A3FDF0F-4177-4A9B-8852-02A7DBA41F95}"/>
              </a:ext>
            </a:extLst>
          </p:cNvPr>
          <p:cNvSpPr txBox="1"/>
          <p:nvPr/>
        </p:nvSpPr>
        <p:spPr>
          <a:xfrm>
            <a:off x="509046" y="3468607"/>
            <a:ext cx="8889477" cy="1708160"/>
          </a:xfrm>
          <a:prstGeom prst="rect">
            <a:avLst/>
          </a:prstGeom>
          <a:noFill/>
        </p:spPr>
        <p:txBody>
          <a:bodyPr wrap="square" rtlCol="0">
            <a:spAutoFit/>
          </a:bodyPr>
          <a:lstStyle/>
          <a:p>
            <a:pPr marL="285750" indent="-285750">
              <a:buFont typeface="Arial" panose="020B0604020202020204" pitchFamily="34" charset="0"/>
              <a:buChar char="•"/>
            </a:pPr>
            <a:r>
              <a:rPr lang="tr-TR" dirty="0" err="1"/>
              <a:t>Improvements</a:t>
            </a:r>
            <a:r>
              <a:rPr lang="tr-TR" dirty="0"/>
              <a:t> in </a:t>
            </a:r>
            <a:r>
              <a:rPr lang="tr-TR" dirty="0" err="1"/>
              <a:t>balance</a:t>
            </a:r>
            <a:r>
              <a:rPr lang="tr-TR" dirty="0"/>
              <a:t> </a:t>
            </a:r>
            <a:r>
              <a:rPr lang="tr-TR" dirty="0" err="1"/>
              <a:t>sheet</a:t>
            </a:r>
            <a:r>
              <a:rPr lang="tr-TR" dirty="0"/>
              <a:t>:</a:t>
            </a:r>
          </a:p>
          <a:p>
            <a:pPr lvl="0" fontAlgn="base">
              <a:spcBef>
                <a:spcPct val="0"/>
              </a:spcBef>
              <a:spcAft>
                <a:spcPts val="600"/>
              </a:spcAft>
              <a:buClr>
                <a:srgbClr val="132E57"/>
              </a:buClr>
              <a:buSzPct val="150000"/>
            </a:pPr>
            <a:r>
              <a:rPr lang="tr-TR" dirty="0">
                <a:sym typeface="Wingdings" panose="05000000000000000000" pitchFamily="2" charset="2"/>
              </a:rPr>
              <a:t>           </a:t>
            </a:r>
            <a:r>
              <a:rPr lang="en-US" dirty="0"/>
              <a:t>Financial Debt/EBITDA </a:t>
            </a:r>
            <a:r>
              <a:rPr lang="tr-TR" dirty="0"/>
              <a:t>: </a:t>
            </a:r>
            <a:r>
              <a:rPr lang="en-US" dirty="0"/>
              <a:t>from 7.5x to 0.2x </a:t>
            </a:r>
            <a:endParaRPr lang="tr-TR" dirty="0"/>
          </a:p>
          <a:p>
            <a:pPr lvl="0" fontAlgn="base">
              <a:spcBef>
                <a:spcPct val="0"/>
              </a:spcBef>
              <a:spcAft>
                <a:spcPts val="600"/>
              </a:spcAft>
              <a:buClr>
                <a:srgbClr val="132E57"/>
              </a:buClr>
              <a:buSzPct val="150000"/>
            </a:pPr>
            <a:r>
              <a:rPr lang="tr-TR" dirty="0">
                <a:sym typeface="Wingdings" panose="05000000000000000000" pitchFamily="2" charset="2"/>
              </a:rPr>
              <a:t>           </a:t>
            </a:r>
            <a:r>
              <a:rPr lang="en-US" dirty="0"/>
              <a:t>Net Financial Debt/EBITDA </a:t>
            </a:r>
            <a:r>
              <a:rPr lang="tr-TR" dirty="0"/>
              <a:t>: </a:t>
            </a:r>
            <a:r>
              <a:rPr lang="tr-TR" dirty="0" err="1"/>
              <a:t>from</a:t>
            </a:r>
            <a:r>
              <a:rPr lang="tr-TR" dirty="0"/>
              <a:t> </a:t>
            </a:r>
            <a:r>
              <a:rPr lang="en-US" dirty="0"/>
              <a:t>5.1x to </a:t>
            </a:r>
            <a:r>
              <a:rPr lang="tr-TR" dirty="0"/>
              <a:t>0.2x</a:t>
            </a:r>
          </a:p>
          <a:p>
            <a:pPr lvl="0" fontAlgn="base">
              <a:spcBef>
                <a:spcPct val="0"/>
              </a:spcBef>
              <a:spcAft>
                <a:spcPts val="600"/>
              </a:spcAft>
              <a:buClr>
                <a:srgbClr val="132E57"/>
              </a:buClr>
              <a:buSzPct val="150000"/>
              <a:defRPr/>
            </a:pPr>
            <a:r>
              <a:rPr lang="tr-TR" dirty="0">
                <a:sym typeface="Wingdings" panose="05000000000000000000" pitchFamily="2" charset="2"/>
              </a:rPr>
              <a:t>           I</a:t>
            </a:r>
            <a:r>
              <a:rPr lang="en-US" dirty="0" err="1"/>
              <a:t>nterest</a:t>
            </a:r>
            <a:r>
              <a:rPr lang="en-US" dirty="0"/>
              <a:t> coverage ratio </a:t>
            </a:r>
            <a:r>
              <a:rPr lang="tr-TR" dirty="0"/>
              <a:t>: </a:t>
            </a:r>
            <a:r>
              <a:rPr lang="tr-TR" dirty="0" err="1"/>
              <a:t>from</a:t>
            </a:r>
            <a:r>
              <a:rPr lang="tr-TR" dirty="0"/>
              <a:t> 0.9</a:t>
            </a:r>
            <a:r>
              <a:rPr lang="en-US" dirty="0"/>
              <a:t>x to </a:t>
            </a:r>
            <a:r>
              <a:rPr lang="tr-TR" dirty="0"/>
              <a:t>2.2x</a:t>
            </a:r>
          </a:p>
          <a:p>
            <a:endParaRPr lang="en-US" dirty="0"/>
          </a:p>
        </p:txBody>
      </p:sp>
      <p:sp>
        <p:nvSpPr>
          <p:cNvPr id="13" name="TextBox 12">
            <a:extLst>
              <a:ext uri="{FF2B5EF4-FFF2-40B4-BE49-F238E27FC236}">
                <a16:creationId xmlns:a16="http://schemas.microsoft.com/office/drawing/2014/main" id="{6C70B7C4-9951-46FE-889D-781B1BE99DD3}"/>
              </a:ext>
            </a:extLst>
          </p:cNvPr>
          <p:cNvSpPr txBox="1"/>
          <p:nvPr/>
        </p:nvSpPr>
        <p:spPr>
          <a:xfrm>
            <a:off x="509046" y="5461792"/>
            <a:ext cx="8889477" cy="369332"/>
          </a:xfrm>
          <a:prstGeom prst="rect">
            <a:avLst/>
          </a:prstGeom>
          <a:noFill/>
        </p:spPr>
        <p:txBody>
          <a:bodyPr wrap="square" rtlCol="0">
            <a:spAutoFit/>
          </a:bodyPr>
          <a:lstStyle/>
          <a:p>
            <a:pPr marL="285750" indent="-285750">
              <a:buFont typeface="Arial" panose="020B0604020202020204" pitchFamily="34" charset="0"/>
              <a:buChar char="•"/>
            </a:pPr>
            <a:r>
              <a:rPr lang="tr-TR" dirty="0" err="1"/>
              <a:t>Strong</a:t>
            </a:r>
            <a:r>
              <a:rPr lang="tr-TR" dirty="0"/>
              <a:t> </a:t>
            </a:r>
            <a:r>
              <a:rPr lang="tr-TR" dirty="0" err="1"/>
              <a:t>parent</a:t>
            </a:r>
            <a:r>
              <a:rPr lang="tr-TR" dirty="0"/>
              <a:t> </a:t>
            </a:r>
            <a:r>
              <a:rPr lang="tr-TR" dirty="0" err="1"/>
              <a:t>company</a:t>
            </a:r>
            <a:r>
              <a:rPr lang="tr-TR" dirty="0"/>
              <a:t>, </a:t>
            </a:r>
            <a:r>
              <a:rPr lang="tr-TR" dirty="0" err="1"/>
              <a:t>good</a:t>
            </a:r>
            <a:r>
              <a:rPr lang="tr-TR" dirty="0"/>
              <a:t> </a:t>
            </a:r>
            <a:r>
              <a:rPr lang="tr-TR" dirty="0" err="1"/>
              <a:t>synergies</a:t>
            </a:r>
            <a:r>
              <a:rPr lang="tr-TR" dirty="0"/>
              <a:t> </a:t>
            </a:r>
            <a:r>
              <a:rPr lang="tr-TR" dirty="0" err="1"/>
              <a:t>and</a:t>
            </a:r>
            <a:r>
              <a:rPr lang="tr-TR" dirty="0"/>
              <a:t> network</a:t>
            </a:r>
            <a:endParaRPr lang="en-US" dirty="0"/>
          </a:p>
        </p:txBody>
      </p:sp>
    </p:spTree>
    <p:extLst>
      <p:ext uri="{BB962C8B-B14F-4D97-AF65-F5344CB8AC3E}">
        <p14:creationId xmlns:p14="http://schemas.microsoft.com/office/powerpoint/2010/main" val="3087331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0B1C-DDDE-4E06-9CB7-8245AEAFB0D9}"/>
              </a:ext>
            </a:extLst>
          </p:cNvPr>
          <p:cNvSpPr>
            <a:spLocks noGrp="1"/>
          </p:cNvSpPr>
          <p:nvPr>
            <p:ph type="title"/>
          </p:nvPr>
        </p:nvSpPr>
        <p:spPr/>
        <p:txBody>
          <a:bodyPr/>
          <a:lstStyle/>
          <a:p>
            <a:r>
              <a:rPr lang="tr-TR" dirty="0" err="1"/>
              <a:t>Conclusion</a:t>
            </a:r>
            <a:endParaRPr lang="en-US" dirty="0"/>
          </a:p>
        </p:txBody>
      </p:sp>
      <p:sp>
        <p:nvSpPr>
          <p:cNvPr id="8" name="TextBox 7">
            <a:extLst>
              <a:ext uri="{FF2B5EF4-FFF2-40B4-BE49-F238E27FC236}">
                <a16:creationId xmlns:a16="http://schemas.microsoft.com/office/drawing/2014/main" id="{1A42A342-29FE-42F5-A28B-DFF872CC9BD3}"/>
              </a:ext>
            </a:extLst>
          </p:cNvPr>
          <p:cNvSpPr txBox="1"/>
          <p:nvPr/>
        </p:nvSpPr>
        <p:spPr>
          <a:xfrm>
            <a:off x="609599" y="1527781"/>
            <a:ext cx="892427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Strength</a:t>
            </a:r>
          </a:p>
          <a:p>
            <a:r>
              <a:rPr lang="tr-TR" dirty="0"/>
              <a:t>          </a:t>
            </a:r>
            <a:r>
              <a:rPr lang="tr-TR" dirty="0">
                <a:sym typeface="Wingdings" panose="05000000000000000000" pitchFamily="2" charset="2"/>
              </a:rPr>
              <a:t> </a:t>
            </a:r>
            <a:r>
              <a:rPr lang="en-US" dirty="0"/>
              <a:t>Strong</a:t>
            </a:r>
            <a:r>
              <a:rPr lang="tr-TR" dirty="0"/>
              <a:t> </a:t>
            </a:r>
            <a:r>
              <a:rPr lang="en-US" dirty="0"/>
              <a:t>sales, distribution, and export network. Thanks to the strong and effective delivery system, consumers easily access their productions. </a:t>
            </a:r>
            <a:endParaRPr lang="tr-TR" dirty="0"/>
          </a:p>
          <a:p>
            <a:endParaRPr lang="tr-TR" dirty="0"/>
          </a:p>
          <a:p>
            <a:pPr marL="285750" indent="-285750">
              <a:buFont typeface="Arial" panose="020B0604020202020204" pitchFamily="34" charset="0"/>
              <a:buChar char="•"/>
            </a:pPr>
            <a:r>
              <a:rPr lang="en-US" dirty="0"/>
              <a:t>Weakness</a:t>
            </a:r>
          </a:p>
          <a:p>
            <a:r>
              <a:rPr lang="tr-TR" dirty="0"/>
              <a:t>          </a:t>
            </a:r>
            <a:r>
              <a:rPr lang="tr-TR" dirty="0">
                <a:sym typeface="Wingdings" panose="05000000000000000000" pitchFamily="2" charset="2"/>
              </a:rPr>
              <a:t></a:t>
            </a:r>
            <a:r>
              <a:rPr lang="en-US" dirty="0"/>
              <a:t>Advertisements and price promotions are so limited</a:t>
            </a:r>
            <a:endParaRPr lang="tr-TR" dirty="0"/>
          </a:p>
          <a:p>
            <a:endParaRPr lang="tr-TR" dirty="0"/>
          </a:p>
          <a:p>
            <a:pPr marL="285750" indent="-285750">
              <a:buFont typeface="Arial" panose="020B0604020202020204" pitchFamily="34" charset="0"/>
              <a:buChar char="•"/>
            </a:pPr>
            <a:r>
              <a:rPr lang="en-US" dirty="0"/>
              <a:t>Opportunity</a:t>
            </a:r>
          </a:p>
          <a:p>
            <a:r>
              <a:rPr lang="tr-TR" dirty="0"/>
              <a:t>         </a:t>
            </a:r>
            <a:r>
              <a:rPr lang="tr-TR" dirty="0">
                <a:sym typeface="Wingdings" panose="05000000000000000000" pitchFamily="2" charset="2"/>
              </a:rPr>
              <a:t></a:t>
            </a:r>
            <a:r>
              <a:rPr lang="en-US" dirty="0"/>
              <a:t>Decrease</a:t>
            </a:r>
            <a:r>
              <a:rPr lang="tr-TR" dirty="0"/>
              <a:t> </a:t>
            </a:r>
            <a:r>
              <a:rPr lang="en-US" dirty="0"/>
              <a:t>in the interest rate and expanding credit resources, as well as opening borders, lead to new opportunities in the sector.</a:t>
            </a:r>
            <a:endParaRPr lang="tr-TR" dirty="0">
              <a:effectLst>
                <a:outerShdw blurRad="38100" dist="38100" dir="2700000" algn="tl">
                  <a:srgbClr val="000000">
                    <a:alpha val="43137"/>
                  </a:srgbClr>
                </a:outerShdw>
              </a:effectLst>
            </a:endParaRPr>
          </a:p>
          <a:p>
            <a:endParaRPr lang="tr-TR" dirty="0"/>
          </a:p>
          <a:p>
            <a:endParaRPr lang="en-US" dirty="0"/>
          </a:p>
        </p:txBody>
      </p:sp>
      <p:sp>
        <p:nvSpPr>
          <p:cNvPr id="9" name="TextBox 8">
            <a:extLst>
              <a:ext uri="{FF2B5EF4-FFF2-40B4-BE49-F238E27FC236}">
                <a16:creationId xmlns:a16="http://schemas.microsoft.com/office/drawing/2014/main" id="{873B13D4-0F79-4F82-A2D7-60443563FAF8}"/>
              </a:ext>
            </a:extLst>
          </p:cNvPr>
          <p:cNvSpPr txBox="1"/>
          <p:nvPr/>
        </p:nvSpPr>
        <p:spPr>
          <a:xfrm>
            <a:off x="609599" y="1033983"/>
            <a:ext cx="11201399" cy="276999"/>
          </a:xfrm>
          <a:prstGeom prst="rect">
            <a:avLst/>
          </a:prstGeom>
          <a:solidFill>
            <a:srgbClr val="132E57"/>
          </a:solidFill>
        </p:spPr>
        <p:txBody>
          <a:bodyPr wrap="square" rtlCol="0">
            <a:spAutoFit/>
          </a:bodyPr>
          <a:lstStyle/>
          <a:p>
            <a:r>
              <a:rPr lang="tr-TR" altLang="zh-CN" sz="1200" b="1" dirty="0">
                <a:solidFill>
                  <a:schemeClr val="bg1"/>
                </a:solidFill>
              </a:rPr>
              <a:t>Final </a:t>
            </a:r>
            <a:r>
              <a:rPr lang="tr-TR" altLang="zh-CN" sz="1200" b="1" dirty="0" err="1">
                <a:solidFill>
                  <a:schemeClr val="bg1"/>
                </a:solidFill>
              </a:rPr>
              <a:t>Notes</a:t>
            </a:r>
            <a:endParaRPr lang="en-US" altLang="zh-CN" sz="1200" b="1" dirty="0">
              <a:solidFill>
                <a:schemeClr val="bg1"/>
              </a:solidFill>
            </a:endParaRPr>
          </a:p>
        </p:txBody>
      </p:sp>
      <p:sp>
        <p:nvSpPr>
          <p:cNvPr id="10" name="TextBox 9">
            <a:extLst>
              <a:ext uri="{FF2B5EF4-FFF2-40B4-BE49-F238E27FC236}">
                <a16:creationId xmlns:a16="http://schemas.microsoft.com/office/drawing/2014/main" id="{7BC7B3FE-2CCE-4ED6-9057-C02E86EF0232}"/>
              </a:ext>
            </a:extLst>
          </p:cNvPr>
          <p:cNvSpPr txBox="1"/>
          <p:nvPr/>
        </p:nvSpPr>
        <p:spPr>
          <a:xfrm>
            <a:off x="609599" y="5160900"/>
            <a:ext cx="9021451" cy="646331"/>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valuation, EBITDA and Gross Profit will continue to increase; therefore, Kerevitaş will generate cash flow</a:t>
            </a:r>
            <a:r>
              <a:rPr lang="tr-TR" dirty="0"/>
              <a:t>.</a:t>
            </a:r>
            <a:endParaRPr lang="en-US" dirty="0"/>
          </a:p>
        </p:txBody>
      </p:sp>
      <p:sp>
        <p:nvSpPr>
          <p:cNvPr id="11" name="TextBox 10">
            <a:extLst>
              <a:ext uri="{FF2B5EF4-FFF2-40B4-BE49-F238E27FC236}">
                <a16:creationId xmlns:a16="http://schemas.microsoft.com/office/drawing/2014/main" id="{D62AAE93-E72E-4215-86A6-FC7BE6B2CEE3}"/>
              </a:ext>
            </a:extLst>
          </p:cNvPr>
          <p:cNvSpPr txBox="1"/>
          <p:nvPr/>
        </p:nvSpPr>
        <p:spPr>
          <a:xfrm>
            <a:off x="609599" y="6098937"/>
            <a:ext cx="8578391" cy="369332"/>
          </a:xfrm>
          <a:prstGeom prst="rect">
            <a:avLst/>
          </a:prstGeom>
          <a:noFill/>
        </p:spPr>
        <p:txBody>
          <a:bodyPr wrap="square" rtlCol="0">
            <a:spAutoFit/>
          </a:bodyPr>
          <a:lstStyle/>
          <a:p>
            <a:pPr marL="285750" indent="-285750">
              <a:buFont typeface="Arial" panose="020B0604020202020204" pitchFamily="34" charset="0"/>
              <a:buChar char="•"/>
            </a:pPr>
            <a:r>
              <a:rPr lang="tr-TR" dirty="0" err="1"/>
              <a:t>However</a:t>
            </a:r>
            <a:r>
              <a:rPr lang="tr-TR" dirty="0"/>
              <a:t>, </a:t>
            </a:r>
            <a:r>
              <a:rPr lang="tr-TR" dirty="0" err="1"/>
              <a:t>there</a:t>
            </a:r>
            <a:r>
              <a:rPr lang="tr-TR" dirty="0"/>
              <a:t> is </a:t>
            </a:r>
            <a:r>
              <a:rPr lang="tr-TR" dirty="0" err="1"/>
              <a:t>mistmatch</a:t>
            </a:r>
            <a:r>
              <a:rPr lang="tr-TR" dirty="0"/>
              <a:t> </a:t>
            </a:r>
            <a:r>
              <a:rPr lang="tr-TR" dirty="0" err="1"/>
              <a:t>between</a:t>
            </a:r>
            <a:r>
              <a:rPr lang="tr-TR" dirty="0"/>
              <a:t> DCF (1.44b TRY) </a:t>
            </a:r>
            <a:r>
              <a:rPr lang="tr-TR" dirty="0" err="1"/>
              <a:t>and</a:t>
            </a:r>
            <a:r>
              <a:rPr lang="tr-TR" dirty="0"/>
              <a:t> </a:t>
            </a:r>
            <a:r>
              <a:rPr lang="tr-TR" dirty="0" err="1"/>
              <a:t>Multiples</a:t>
            </a:r>
            <a:r>
              <a:rPr lang="tr-TR" dirty="0"/>
              <a:t> (4.12b TRY).</a:t>
            </a:r>
            <a:endParaRPr lang="en-US" dirty="0"/>
          </a:p>
        </p:txBody>
      </p:sp>
      <p:pic>
        <p:nvPicPr>
          <p:cNvPr id="7" name="Picture 6">
            <a:extLst>
              <a:ext uri="{FF2B5EF4-FFF2-40B4-BE49-F238E27FC236}">
                <a16:creationId xmlns:a16="http://schemas.microsoft.com/office/drawing/2014/main" id="{473A4F42-DA77-4159-9F4A-4DAA61FB616F}"/>
              </a:ext>
            </a:extLst>
          </p:cNvPr>
          <p:cNvPicPr>
            <a:picLocks noChangeAspect="1"/>
          </p:cNvPicPr>
          <p:nvPr/>
        </p:nvPicPr>
        <p:blipFill>
          <a:blip r:embed="rId2"/>
          <a:stretch>
            <a:fillRect/>
          </a:stretch>
        </p:blipFill>
        <p:spPr>
          <a:xfrm>
            <a:off x="0" y="6485481"/>
            <a:ext cx="12192000" cy="372519"/>
          </a:xfrm>
          <a:prstGeom prst="rect">
            <a:avLst/>
          </a:prstGeom>
        </p:spPr>
      </p:pic>
    </p:spTree>
    <p:extLst>
      <p:ext uri="{BB962C8B-B14F-4D97-AF65-F5344CB8AC3E}">
        <p14:creationId xmlns:p14="http://schemas.microsoft.com/office/powerpoint/2010/main" val="2365318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97C0-83CC-4513-8ADA-BB9F256A2A38}"/>
              </a:ext>
            </a:extLst>
          </p:cNvPr>
          <p:cNvSpPr>
            <a:spLocks noGrp="1"/>
          </p:cNvSpPr>
          <p:nvPr>
            <p:ph type="ctrTitle"/>
          </p:nvPr>
        </p:nvSpPr>
        <p:spPr/>
        <p:txBody>
          <a:bodyPr>
            <a:normAutofit/>
          </a:bodyPr>
          <a:lstStyle/>
          <a:p>
            <a:r>
              <a:rPr lang="tr-TR" dirty="0" err="1">
                <a:solidFill>
                  <a:schemeClr val="accent2"/>
                </a:solidFill>
              </a:rPr>
              <a:t>Thank</a:t>
            </a:r>
            <a:r>
              <a:rPr lang="tr-TR" dirty="0">
                <a:solidFill>
                  <a:schemeClr val="accent2"/>
                </a:solidFill>
              </a:rPr>
              <a:t> YOU!</a:t>
            </a:r>
            <a:endParaRPr lang="en-CA" dirty="0"/>
          </a:p>
        </p:txBody>
      </p:sp>
    </p:spTree>
    <p:extLst>
      <p:ext uri="{BB962C8B-B14F-4D97-AF65-F5344CB8AC3E}">
        <p14:creationId xmlns:p14="http://schemas.microsoft.com/office/powerpoint/2010/main" val="82238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EFB2BF-AF44-4882-B4D5-5013261D967F}"/>
              </a:ext>
            </a:extLst>
          </p:cNvPr>
          <p:cNvPicPr>
            <a:picLocks noChangeAspect="1"/>
          </p:cNvPicPr>
          <p:nvPr/>
        </p:nvPicPr>
        <p:blipFill>
          <a:blip r:embed="rId2"/>
          <a:stretch>
            <a:fillRect/>
          </a:stretch>
        </p:blipFill>
        <p:spPr>
          <a:xfrm>
            <a:off x="-1" y="-1"/>
            <a:ext cx="10633436" cy="3316418"/>
          </a:xfrm>
          <a:prstGeom prst="rect">
            <a:avLst/>
          </a:prstGeom>
        </p:spPr>
      </p:pic>
      <p:pic>
        <p:nvPicPr>
          <p:cNvPr id="4" name="Picture 3">
            <a:extLst>
              <a:ext uri="{FF2B5EF4-FFF2-40B4-BE49-F238E27FC236}">
                <a16:creationId xmlns:a16="http://schemas.microsoft.com/office/drawing/2014/main" id="{ABB36630-C336-4FC5-871E-385FB58FF031}"/>
              </a:ext>
            </a:extLst>
          </p:cNvPr>
          <p:cNvPicPr>
            <a:picLocks noChangeAspect="1"/>
          </p:cNvPicPr>
          <p:nvPr/>
        </p:nvPicPr>
        <p:blipFill>
          <a:blip r:embed="rId3"/>
          <a:stretch>
            <a:fillRect/>
          </a:stretch>
        </p:blipFill>
        <p:spPr>
          <a:xfrm>
            <a:off x="2328421" y="3151570"/>
            <a:ext cx="9794541" cy="3636359"/>
          </a:xfrm>
          <a:prstGeom prst="rect">
            <a:avLst/>
          </a:prstGeom>
        </p:spPr>
      </p:pic>
      <p:sp>
        <p:nvSpPr>
          <p:cNvPr id="5" name="TextBox 4">
            <a:extLst>
              <a:ext uri="{FF2B5EF4-FFF2-40B4-BE49-F238E27FC236}">
                <a16:creationId xmlns:a16="http://schemas.microsoft.com/office/drawing/2014/main" id="{BDCE4687-852D-4D07-80F9-60C1E16E5706}"/>
              </a:ext>
            </a:extLst>
          </p:cNvPr>
          <p:cNvSpPr txBox="1"/>
          <p:nvPr/>
        </p:nvSpPr>
        <p:spPr>
          <a:xfrm>
            <a:off x="207390" y="4415751"/>
            <a:ext cx="1913640" cy="1107996"/>
          </a:xfrm>
          <a:prstGeom prst="rect">
            <a:avLst/>
          </a:prstGeom>
          <a:noFill/>
        </p:spPr>
        <p:txBody>
          <a:bodyPr wrap="square" rtlCol="0">
            <a:spAutoFit/>
          </a:bodyPr>
          <a:lstStyle/>
          <a:p>
            <a:r>
              <a:rPr lang="en-US" sz="2200" dirty="0">
                <a:solidFill>
                  <a:schemeClr val="accent1">
                    <a:lumMod val="60000"/>
                    <a:lumOff val="40000"/>
                  </a:schemeClr>
                </a:solidFill>
              </a:rPr>
              <a:t>Strong and Supportive Shareholders </a:t>
            </a:r>
          </a:p>
        </p:txBody>
      </p:sp>
      <p:pic>
        <p:nvPicPr>
          <p:cNvPr id="6" name="Picture 5">
            <a:extLst>
              <a:ext uri="{FF2B5EF4-FFF2-40B4-BE49-F238E27FC236}">
                <a16:creationId xmlns:a16="http://schemas.microsoft.com/office/drawing/2014/main" id="{F3985277-CF68-4187-9EF6-A5E07732AC4D}"/>
              </a:ext>
            </a:extLst>
          </p:cNvPr>
          <p:cNvPicPr>
            <a:picLocks noChangeAspect="1"/>
          </p:cNvPicPr>
          <p:nvPr/>
        </p:nvPicPr>
        <p:blipFill>
          <a:blip r:embed="rId4"/>
          <a:stretch>
            <a:fillRect/>
          </a:stretch>
        </p:blipFill>
        <p:spPr>
          <a:xfrm>
            <a:off x="0" y="6488668"/>
            <a:ext cx="12192000" cy="369332"/>
          </a:xfrm>
          <a:prstGeom prst="rect">
            <a:avLst/>
          </a:prstGeom>
        </p:spPr>
      </p:pic>
      <p:sp>
        <p:nvSpPr>
          <p:cNvPr id="2" name="TextBox 1">
            <a:extLst>
              <a:ext uri="{FF2B5EF4-FFF2-40B4-BE49-F238E27FC236}">
                <a16:creationId xmlns:a16="http://schemas.microsoft.com/office/drawing/2014/main" id="{1FD6D46B-BB44-46F0-9B92-0C501C200D8F}"/>
              </a:ext>
            </a:extLst>
          </p:cNvPr>
          <p:cNvSpPr txBox="1"/>
          <p:nvPr/>
        </p:nvSpPr>
        <p:spPr>
          <a:xfrm>
            <a:off x="0" y="6611779"/>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354263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D1B40-A799-4E6D-9019-EF916C8A801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ACCB2FE-7FE6-46CA-86C1-1D90DF8929A2}"/>
              </a:ext>
            </a:extLst>
          </p:cNvPr>
          <p:cNvPicPr>
            <a:picLocks noChangeAspect="1"/>
          </p:cNvPicPr>
          <p:nvPr/>
        </p:nvPicPr>
        <p:blipFill>
          <a:blip r:embed="rId2"/>
          <a:stretch>
            <a:fillRect/>
          </a:stretch>
        </p:blipFill>
        <p:spPr>
          <a:xfrm>
            <a:off x="0" y="372519"/>
            <a:ext cx="12192000" cy="6485481"/>
          </a:xfrm>
          <a:prstGeom prst="rect">
            <a:avLst/>
          </a:prstGeom>
        </p:spPr>
      </p:pic>
      <p:sp>
        <p:nvSpPr>
          <p:cNvPr id="4" name="TextBox 3">
            <a:extLst>
              <a:ext uri="{FF2B5EF4-FFF2-40B4-BE49-F238E27FC236}">
                <a16:creationId xmlns:a16="http://schemas.microsoft.com/office/drawing/2014/main" id="{90B95D16-FC26-41AE-99A5-CEE41AE771DF}"/>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Frozen</a:t>
            </a:r>
            <a:r>
              <a:rPr lang="tr-TR" altLang="zh-CN" sz="1100" b="1" dirty="0">
                <a:solidFill>
                  <a:schemeClr val="bg1"/>
                </a:solidFill>
              </a:rPr>
              <a:t> </a:t>
            </a:r>
            <a:r>
              <a:rPr lang="tr-TR" altLang="zh-CN" sz="1100" b="1" dirty="0" err="1">
                <a:solidFill>
                  <a:schemeClr val="bg1"/>
                </a:solidFill>
              </a:rPr>
              <a:t>Food</a:t>
            </a:r>
            <a:r>
              <a:rPr lang="tr-TR" altLang="zh-CN" sz="1100" b="1" dirty="0">
                <a:solidFill>
                  <a:schemeClr val="bg1"/>
                </a:solidFill>
              </a:rPr>
              <a:t> </a:t>
            </a:r>
            <a:r>
              <a:rPr lang="tr-TR" altLang="zh-CN" sz="1100" b="1" dirty="0" err="1">
                <a:solidFill>
                  <a:schemeClr val="bg1"/>
                </a:solidFill>
              </a:rPr>
              <a:t>Products</a:t>
            </a:r>
            <a:endParaRPr lang="en-US" altLang="zh-CN" sz="1100" b="1" dirty="0">
              <a:solidFill>
                <a:schemeClr val="bg1"/>
              </a:solidFill>
            </a:endParaRPr>
          </a:p>
        </p:txBody>
      </p:sp>
      <p:sp>
        <p:nvSpPr>
          <p:cNvPr id="5" name="TextBox 4">
            <a:extLst>
              <a:ext uri="{FF2B5EF4-FFF2-40B4-BE49-F238E27FC236}">
                <a16:creationId xmlns:a16="http://schemas.microsoft.com/office/drawing/2014/main" id="{847481A6-0CC2-4A26-9635-90AC83A12665}"/>
              </a:ext>
            </a:extLst>
          </p:cNvPr>
          <p:cNvSpPr txBox="1"/>
          <p:nvPr/>
        </p:nvSpPr>
        <p:spPr>
          <a:xfrm>
            <a:off x="0" y="6611779"/>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293465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67E31-8F54-467C-A3F7-960376697CDB}"/>
              </a:ext>
            </a:extLst>
          </p:cNvPr>
          <p:cNvSpPr>
            <a:spLocks noGrp="1"/>
          </p:cNvSpPr>
          <p:nvPr>
            <p:ph type="title"/>
          </p:nvPr>
        </p:nvSpPr>
        <p:spPr/>
        <p:txBody>
          <a:bodyPr/>
          <a:lstStyle/>
          <a:p>
            <a:r>
              <a:rPr lang="tr-TR" dirty="0" err="1"/>
              <a:t>Kerevitaş</a:t>
            </a:r>
            <a:r>
              <a:rPr lang="tr-TR" dirty="0"/>
              <a:t> </a:t>
            </a:r>
            <a:r>
              <a:rPr lang="en-CA" dirty="0"/>
              <a:t>Company Overview</a:t>
            </a:r>
          </a:p>
        </p:txBody>
      </p:sp>
      <p:cxnSp>
        <p:nvCxnSpPr>
          <p:cNvPr id="11" name="Straight Connector 10">
            <a:extLst>
              <a:ext uri="{FF2B5EF4-FFF2-40B4-BE49-F238E27FC236}">
                <a16:creationId xmlns:a16="http://schemas.microsoft.com/office/drawing/2014/main" id="{831B6AA2-9BCD-4228-A046-255AE6DDB34B}"/>
              </a:ext>
            </a:extLst>
          </p:cNvPr>
          <p:cNvCxnSpPr>
            <a:cxnSpLocks/>
          </p:cNvCxnSpPr>
          <p:nvPr/>
        </p:nvCxnSpPr>
        <p:spPr>
          <a:xfrm>
            <a:off x="609600" y="6176963"/>
            <a:ext cx="11201400" cy="0"/>
          </a:xfrm>
          <a:prstGeom prst="line">
            <a:avLst/>
          </a:prstGeom>
          <a:ln w="76200">
            <a:solidFill>
              <a:srgbClr val="E6E7E8"/>
            </a:solidFill>
            <a:headEnd type="none" w="med" len="med"/>
            <a:tailEnd type="triangle" w="med" len="med"/>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BABAC01C-5666-4FA6-B1A2-CBCE25E7DD81}"/>
              </a:ext>
            </a:extLst>
          </p:cNvPr>
          <p:cNvGrpSpPr/>
          <p:nvPr/>
        </p:nvGrpSpPr>
        <p:grpSpPr>
          <a:xfrm>
            <a:off x="1371600" y="6048312"/>
            <a:ext cx="1224000" cy="496004"/>
            <a:chOff x="1355317" y="6095931"/>
            <a:chExt cx="1224000" cy="496004"/>
          </a:xfrm>
        </p:grpSpPr>
        <p:sp>
          <p:nvSpPr>
            <p:cNvPr id="13" name="Rectangle 12">
              <a:extLst>
                <a:ext uri="{FF2B5EF4-FFF2-40B4-BE49-F238E27FC236}">
                  <a16:creationId xmlns:a16="http://schemas.microsoft.com/office/drawing/2014/main" id="{A796FC16-7005-46AB-9E35-8ED8EC8C8AF5}"/>
                </a:ext>
              </a:extLst>
            </p:cNvPr>
            <p:cNvSpPr/>
            <p:nvPr/>
          </p:nvSpPr>
          <p:spPr bwMode="auto">
            <a:xfrm>
              <a:off x="1355317"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132E57"/>
                  </a:solidFill>
                  <a:latin typeface="+mj-lt"/>
                  <a:ea typeface="ＭＳ Ｐゴシック" pitchFamily="34" charset="-128"/>
                </a:rPr>
                <a:t>Company Overview</a:t>
              </a:r>
            </a:p>
          </p:txBody>
        </p:sp>
        <p:sp>
          <p:nvSpPr>
            <p:cNvPr id="14" name="Oval 13">
              <a:extLst>
                <a:ext uri="{FF2B5EF4-FFF2-40B4-BE49-F238E27FC236}">
                  <a16:creationId xmlns:a16="http://schemas.microsoft.com/office/drawing/2014/main" id="{4AC254EF-C58B-4C95-95FB-60065CA60303}"/>
                </a:ext>
              </a:extLst>
            </p:cNvPr>
            <p:cNvSpPr/>
            <p:nvPr/>
          </p:nvSpPr>
          <p:spPr bwMode="auto">
            <a:xfrm>
              <a:off x="1841317" y="6095931"/>
              <a:ext cx="252000" cy="252000"/>
            </a:xfrm>
            <a:prstGeom prst="ellipse">
              <a:avLst/>
            </a:prstGeom>
            <a:solidFill>
              <a:srgbClr val="132E57"/>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1</a:t>
              </a:r>
            </a:p>
          </p:txBody>
        </p:sp>
      </p:grpSp>
      <p:grpSp>
        <p:nvGrpSpPr>
          <p:cNvPr id="15" name="Group 14">
            <a:extLst>
              <a:ext uri="{FF2B5EF4-FFF2-40B4-BE49-F238E27FC236}">
                <a16:creationId xmlns:a16="http://schemas.microsoft.com/office/drawing/2014/main" id="{725E1E51-5972-4FF6-AD79-9772C70C53BE}"/>
              </a:ext>
            </a:extLst>
          </p:cNvPr>
          <p:cNvGrpSpPr/>
          <p:nvPr/>
        </p:nvGrpSpPr>
        <p:grpSpPr>
          <a:xfrm>
            <a:off x="3427800" y="6048312"/>
            <a:ext cx="1224000" cy="496004"/>
            <a:chOff x="4098256" y="6095931"/>
            <a:chExt cx="1224000" cy="496004"/>
          </a:xfrm>
        </p:grpSpPr>
        <p:sp>
          <p:nvSpPr>
            <p:cNvPr id="16" name="Rectangle 15">
              <a:extLst>
                <a:ext uri="{FF2B5EF4-FFF2-40B4-BE49-F238E27FC236}">
                  <a16:creationId xmlns:a16="http://schemas.microsoft.com/office/drawing/2014/main" id="{90E1D595-2743-4DFD-928C-454439F87B97}"/>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Industry</a:t>
              </a:r>
              <a:r>
                <a:rPr lang="en-US" sz="800" b="1" dirty="0">
                  <a:solidFill>
                    <a:srgbClr val="132E57"/>
                  </a:solidFill>
                  <a:latin typeface="+mj-lt"/>
                  <a:ea typeface="ＭＳ Ｐゴシック" pitchFamily="34" charset="-128"/>
                </a:rPr>
                <a:t> </a:t>
              </a:r>
              <a:r>
                <a:rPr lang="en-US" sz="800" b="1" dirty="0">
                  <a:solidFill>
                    <a:srgbClr val="E6E7E8"/>
                  </a:solidFill>
                  <a:latin typeface="+mj-lt"/>
                  <a:ea typeface="ＭＳ Ｐゴシック" pitchFamily="34" charset="-128"/>
                </a:rPr>
                <a:t>Overview</a:t>
              </a:r>
            </a:p>
          </p:txBody>
        </p:sp>
        <p:sp>
          <p:nvSpPr>
            <p:cNvPr id="17" name="Oval 16">
              <a:extLst>
                <a:ext uri="{FF2B5EF4-FFF2-40B4-BE49-F238E27FC236}">
                  <a16:creationId xmlns:a16="http://schemas.microsoft.com/office/drawing/2014/main" id="{B45389A5-50D1-4D1F-B16A-F753727FAA6B}"/>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2</a:t>
              </a:r>
            </a:p>
          </p:txBody>
        </p:sp>
      </p:grpSp>
      <p:grpSp>
        <p:nvGrpSpPr>
          <p:cNvPr id="27" name="Group 26">
            <a:extLst>
              <a:ext uri="{FF2B5EF4-FFF2-40B4-BE49-F238E27FC236}">
                <a16:creationId xmlns:a16="http://schemas.microsoft.com/office/drawing/2014/main" id="{8C5F41EA-7382-423A-89E4-543097BEE378}"/>
              </a:ext>
            </a:extLst>
          </p:cNvPr>
          <p:cNvGrpSpPr/>
          <p:nvPr/>
        </p:nvGrpSpPr>
        <p:grpSpPr>
          <a:xfrm>
            <a:off x="9596400" y="6052310"/>
            <a:ext cx="1224000" cy="496004"/>
            <a:chOff x="4098256" y="6095931"/>
            <a:chExt cx="1224000" cy="496004"/>
          </a:xfrm>
        </p:grpSpPr>
        <p:sp>
          <p:nvSpPr>
            <p:cNvPr id="28" name="Rectangle 27">
              <a:extLst>
                <a:ext uri="{FF2B5EF4-FFF2-40B4-BE49-F238E27FC236}">
                  <a16:creationId xmlns:a16="http://schemas.microsoft.com/office/drawing/2014/main" id="{17B5CC47-4F73-4DE8-930B-055A77FF5F8F}"/>
                </a:ext>
              </a:extLst>
            </p:cNvPr>
            <p:cNvSpPr/>
            <p:nvPr/>
          </p:nvSpPr>
          <p:spPr bwMode="auto">
            <a:xfrm>
              <a:off x="4098256"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Team</a:t>
              </a:r>
              <a:r>
                <a:rPr lang="en-US" sz="800" b="1" dirty="0">
                  <a:solidFill>
                    <a:srgbClr val="132E57"/>
                  </a:solidFill>
                  <a:latin typeface="+mj-lt"/>
                  <a:ea typeface="ＭＳ Ｐゴシック" pitchFamily="34" charset="-128"/>
                </a:rPr>
                <a:t> </a:t>
              </a:r>
              <a:r>
                <a:rPr lang="en-US" sz="800" b="1" dirty="0">
                  <a:solidFill>
                    <a:srgbClr val="E6E7E8"/>
                  </a:solidFill>
                  <a:latin typeface="+mj-lt"/>
                  <a:ea typeface="ＭＳ Ｐゴシック" pitchFamily="34" charset="-128"/>
                </a:rPr>
                <a:t>Overview</a:t>
              </a:r>
            </a:p>
          </p:txBody>
        </p:sp>
        <p:sp>
          <p:nvSpPr>
            <p:cNvPr id="29" name="Oval 28">
              <a:extLst>
                <a:ext uri="{FF2B5EF4-FFF2-40B4-BE49-F238E27FC236}">
                  <a16:creationId xmlns:a16="http://schemas.microsoft.com/office/drawing/2014/main" id="{4345B0D8-B65B-4EA1-8928-9692C30FBA1F}"/>
                </a:ext>
              </a:extLst>
            </p:cNvPr>
            <p:cNvSpPr/>
            <p:nvPr/>
          </p:nvSpPr>
          <p:spPr bwMode="auto">
            <a:xfrm>
              <a:off x="4584256"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5</a:t>
              </a:r>
            </a:p>
          </p:txBody>
        </p:sp>
      </p:grpSp>
      <p:grpSp>
        <p:nvGrpSpPr>
          <p:cNvPr id="18" name="Group 17">
            <a:extLst>
              <a:ext uri="{FF2B5EF4-FFF2-40B4-BE49-F238E27FC236}">
                <a16:creationId xmlns:a16="http://schemas.microsoft.com/office/drawing/2014/main" id="{7497337D-D132-44BA-A7AB-312878AB519E}"/>
              </a:ext>
            </a:extLst>
          </p:cNvPr>
          <p:cNvGrpSpPr/>
          <p:nvPr/>
        </p:nvGrpSpPr>
        <p:grpSpPr>
          <a:xfrm>
            <a:off x="5484000" y="6048312"/>
            <a:ext cx="1224000" cy="496004"/>
            <a:chOff x="6824912" y="6095931"/>
            <a:chExt cx="1224000" cy="496004"/>
          </a:xfrm>
        </p:grpSpPr>
        <p:sp>
          <p:nvSpPr>
            <p:cNvPr id="19" name="Rectangle 18">
              <a:extLst>
                <a:ext uri="{FF2B5EF4-FFF2-40B4-BE49-F238E27FC236}">
                  <a16:creationId xmlns:a16="http://schemas.microsoft.com/office/drawing/2014/main" id="{B5963C9C-A44F-4A3F-BB97-44AF7BF13079}"/>
                </a:ext>
              </a:extLst>
            </p:cNvPr>
            <p:cNvSpPr/>
            <p:nvPr userDrawn="1"/>
          </p:nvSpPr>
          <p:spPr bwMode="auto">
            <a:xfrm>
              <a:off x="6824912"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Valuation</a:t>
              </a:r>
            </a:p>
          </p:txBody>
        </p:sp>
        <p:sp>
          <p:nvSpPr>
            <p:cNvPr id="20" name="Oval 19">
              <a:extLst>
                <a:ext uri="{FF2B5EF4-FFF2-40B4-BE49-F238E27FC236}">
                  <a16:creationId xmlns:a16="http://schemas.microsoft.com/office/drawing/2014/main" id="{76102F70-F22F-4366-81DD-1626FA05B4C3}"/>
                </a:ext>
              </a:extLst>
            </p:cNvPr>
            <p:cNvSpPr/>
            <p:nvPr userDrawn="1"/>
          </p:nvSpPr>
          <p:spPr bwMode="auto">
            <a:xfrm>
              <a:off x="7310912"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3</a:t>
              </a:r>
            </a:p>
          </p:txBody>
        </p:sp>
      </p:grpSp>
      <p:sp>
        <p:nvSpPr>
          <p:cNvPr id="25" name="TextBox 24">
            <a:extLst>
              <a:ext uri="{FF2B5EF4-FFF2-40B4-BE49-F238E27FC236}">
                <a16:creationId xmlns:a16="http://schemas.microsoft.com/office/drawing/2014/main" id="{8B3A5E5F-D93D-4671-BCB1-864CD38CF638}"/>
              </a:ext>
            </a:extLst>
          </p:cNvPr>
          <p:cNvSpPr txBox="1"/>
          <p:nvPr/>
        </p:nvSpPr>
        <p:spPr>
          <a:xfrm>
            <a:off x="608400" y="1214929"/>
            <a:ext cx="11201400" cy="261610"/>
          </a:xfrm>
          <a:prstGeom prst="rect">
            <a:avLst/>
          </a:prstGeom>
          <a:solidFill>
            <a:srgbClr val="132E57"/>
          </a:solidFill>
        </p:spPr>
        <p:txBody>
          <a:bodyPr wrap="square" rtlCol="0">
            <a:spAutoFit/>
          </a:bodyPr>
          <a:lstStyle/>
          <a:p>
            <a:r>
              <a:rPr lang="tr-TR" altLang="zh-CN" sz="1100" b="1" dirty="0" err="1">
                <a:solidFill>
                  <a:schemeClr val="bg1"/>
                </a:solidFill>
              </a:rPr>
              <a:t>Products</a:t>
            </a:r>
            <a:endParaRPr lang="en-US" altLang="zh-CN" sz="1100" b="1" dirty="0">
              <a:solidFill>
                <a:schemeClr val="bg1"/>
              </a:solidFill>
            </a:endParaRPr>
          </a:p>
        </p:txBody>
      </p:sp>
      <p:grpSp>
        <p:nvGrpSpPr>
          <p:cNvPr id="21" name="Group 20">
            <a:extLst>
              <a:ext uri="{FF2B5EF4-FFF2-40B4-BE49-F238E27FC236}">
                <a16:creationId xmlns:a16="http://schemas.microsoft.com/office/drawing/2014/main" id="{8079AC80-B094-4F46-AA5B-EE6312B5F46F}"/>
              </a:ext>
            </a:extLst>
          </p:cNvPr>
          <p:cNvGrpSpPr/>
          <p:nvPr/>
        </p:nvGrpSpPr>
        <p:grpSpPr>
          <a:xfrm>
            <a:off x="7540200" y="6052310"/>
            <a:ext cx="1224000" cy="496004"/>
            <a:chOff x="9576193" y="6095931"/>
            <a:chExt cx="1224000" cy="496004"/>
          </a:xfrm>
        </p:grpSpPr>
        <p:sp>
          <p:nvSpPr>
            <p:cNvPr id="22" name="Rectangle 21">
              <a:extLst>
                <a:ext uri="{FF2B5EF4-FFF2-40B4-BE49-F238E27FC236}">
                  <a16:creationId xmlns:a16="http://schemas.microsoft.com/office/drawing/2014/main" id="{E4D33F8B-28FF-4B12-87A6-C66997D319DA}"/>
                </a:ext>
              </a:extLst>
            </p:cNvPr>
            <p:cNvSpPr/>
            <p:nvPr userDrawn="1"/>
          </p:nvSpPr>
          <p:spPr bwMode="auto">
            <a:xfrm>
              <a:off x="9576193" y="6411935"/>
              <a:ext cx="1224000" cy="180000"/>
            </a:xfrm>
            <a:prstGeom prst="rect">
              <a:avLst/>
            </a:prstGeom>
            <a:no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fontAlgn="base">
                <a:spcBef>
                  <a:spcPct val="0"/>
                </a:spcBef>
                <a:spcAft>
                  <a:spcPct val="0"/>
                </a:spcAft>
              </a:pPr>
              <a:r>
                <a:rPr lang="en-US" sz="800" b="1" dirty="0">
                  <a:solidFill>
                    <a:srgbClr val="E6E7E8"/>
                  </a:solidFill>
                  <a:latin typeface="+mj-lt"/>
                  <a:ea typeface="ＭＳ Ｐゴシック" pitchFamily="34" charset="-128"/>
                </a:rPr>
                <a:t>Transaction Opportunities</a:t>
              </a:r>
            </a:p>
          </p:txBody>
        </p:sp>
        <p:sp>
          <p:nvSpPr>
            <p:cNvPr id="23" name="Oval 22">
              <a:extLst>
                <a:ext uri="{FF2B5EF4-FFF2-40B4-BE49-F238E27FC236}">
                  <a16:creationId xmlns:a16="http://schemas.microsoft.com/office/drawing/2014/main" id="{E20D1CC0-2337-44CF-9706-8095255DE6C0}"/>
                </a:ext>
              </a:extLst>
            </p:cNvPr>
            <p:cNvSpPr/>
            <p:nvPr userDrawn="1"/>
          </p:nvSpPr>
          <p:spPr bwMode="auto">
            <a:xfrm>
              <a:off x="10062193" y="6095931"/>
              <a:ext cx="252000" cy="252000"/>
            </a:xfrm>
            <a:prstGeom prst="ellipse">
              <a:avLst/>
            </a:prstGeom>
            <a:solidFill>
              <a:srgbClr val="E6E7E8"/>
            </a:solidFill>
            <a:ln w="19050" cap="flat" cmpd="sng" algn="ctr">
              <a:solidFill>
                <a:srgbClr val="E6E7E8"/>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1400" dirty="0">
                  <a:solidFill>
                    <a:schemeClr val="bg1"/>
                  </a:solidFill>
                  <a:latin typeface="+mj-lt"/>
                  <a:ea typeface="ＭＳ Ｐゴシック" pitchFamily="34" charset="-128"/>
                </a:rPr>
                <a:t>4</a:t>
              </a:r>
            </a:p>
          </p:txBody>
        </p:sp>
      </p:grpSp>
      <p:pic>
        <p:nvPicPr>
          <p:cNvPr id="6" name="Picture 5">
            <a:extLst>
              <a:ext uri="{FF2B5EF4-FFF2-40B4-BE49-F238E27FC236}">
                <a16:creationId xmlns:a16="http://schemas.microsoft.com/office/drawing/2014/main" id="{68457B12-324C-46C3-9B73-5D6FD20DCE6E}"/>
              </a:ext>
            </a:extLst>
          </p:cNvPr>
          <p:cNvPicPr>
            <a:picLocks noChangeAspect="1"/>
          </p:cNvPicPr>
          <p:nvPr/>
        </p:nvPicPr>
        <p:blipFill>
          <a:blip r:embed="rId2"/>
          <a:stretch>
            <a:fillRect/>
          </a:stretch>
        </p:blipFill>
        <p:spPr>
          <a:xfrm>
            <a:off x="0" y="372519"/>
            <a:ext cx="12192000" cy="6725563"/>
          </a:xfrm>
          <a:prstGeom prst="rect">
            <a:avLst/>
          </a:prstGeom>
        </p:spPr>
      </p:pic>
      <p:sp>
        <p:nvSpPr>
          <p:cNvPr id="32" name="TextBox 31">
            <a:extLst>
              <a:ext uri="{FF2B5EF4-FFF2-40B4-BE49-F238E27FC236}">
                <a16:creationId xmlns:a16="http://schemas.microsoft.com/office/drawing/2014/main" id="{C0061B17-EEBE-49EC-8306-C476AEC2A14A}"/>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Frozen</a:t>
            </a:r>
            <a:r>
              <a:rPr lang="tr-TR" altLang="zh-CN" sz="1100" b="1" dirty="0">
                <a:solidFill>
                  <a:schemeClr val="bg1"/>
                </a:solidFill>
              </a:rPr>
              <a:t> </a:t>
            </a:r>
            <a:r>
              <a:rPr lang="tr-TR" altLang="zh-CN" sz="1100" b="1" dirty="0" err="1">
                <a:solidFill>
                  <a:schemeClr val="bg1"/>
                </a:solidFill>
              </a:rPr>
              <a:t>Food</a:t>
            </a:r>
            <a:r>
              <a:rPr lang="tr-TR" altLang="zh-CN" sz="1100" b="1" dirty="0">
                <a:solidFill>
                  <a:schemeClr val="bg1"/>
                </a:solidFill>
              </a:rPr>
              <a:t> </a:t>
            </a:r>
            <a:r>
              <a:rPr lang="tr-TR" altLang="zh-CN" sz="1100" b="1" dirty="0" err="1">
                <a:solidFill>
                  <a:schemeClr val="bg1"/>
                </a:solidFill>
              </a:rPr>
              <a:t>Products</a:t>
            </a:r>
            <a:endParaRPr lang="en-US" altLang="zh-CN" sz="1100" b="1" dirty="0">
              <a:solidFill>
                <a:schemeClr val="bg1"/>
              </a:solidFill>
            </a:endParaRPr>
          </a:p>
        </p:txBody>
      </p:sp>
      <p:sp>
        <p:nvSpPr>
          <p:cNvPr id="24" name="TextBox 23">
            <a:extLst>
              <a:ext uri="{FF2B5EF4-FFF2-40B4-BE49-F238E27FC236}">
                <a16:creationId xmlns:a16="http://schemas.microsoft.com/office/drawing/2014/main" id="{829E22A6-8FCB-4E57-AEC7-C68CB9583602}"/>
              </a:ext>
            </a:extLst>
          </p:cNvPr>
          <p:cNvSpPr txBox="1"/>
          <p:nvPr/>
        </p:nvSpPr>
        <p:spPr>
          <a:xfrm>
            <a:off x="19136" y="6799068"/>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2375928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32441-3418-41BF-A8BA-E863B5BE010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587D9DE-44F5-4F4C-B9BB-2D7586422C85}"/>
              </a:ext>
            </a:extLst>
          </p:cNvPr>
          <p:cNvPicPr>
            <a:picLocks noChangeAspect="1"/>
          </p:cNvPicPr>
          <p:nvPr/>
        </p:nvPicPr>
        <p:blipFill>
          <a:blip r:embed="rId2"/>
          <a:stretch>
            <a:fillRect/>
          </a:stretch>
        </p:blipFill>
        <p:spPr>
          <a:xfrm>
            <a:off x="0" y="207390"/>
            <a:ext cx="12192000" cy="6744878"/>
          </a:xfrm>
          <a:prstGeom prst="rect">
            <a:avLst/>
          </a:prstGeom>
        </p:spPr>
      </p:pic>
      <p:sp>
        <p:nvSpPr>
          <p:cNvPr id="5" name="TextBox 4">
            <a:extLst>
              <a:ext uri="{FF2B5EF4-FFF2-40B4-BE49-F238E27FC236}">
                <a16:creationId xmlns:a16="http://schemas.microsoft.com/office/drawing/2014/main" id="{CCB9007F-0F8D-41B5-8272-7D0EE61EF39E}"/>
              </a:ext>
            </a:extLst>
          </p:cNvPr>
          <p:cNvSpPr txBox="1"/>
          <p:nvPr/>
        </p:nvSpPr>
        <p:spPr>
          <a:xfrm>
            <a:off x="151073" y="54219"/>
            <a:ext cx="11820967" cy="261610"/>
          </a:xfrm>
          <a:prstGeom prst="rect">
            <a:avLst/>
          </a:prstGeom>
          <a:solidFill>
            <a:srgbClr val="132E57"/>
          </a:solidFill>
        </p:spPr>
        <p:txBody>
          <a:bodyPr wrap="square" rtlCol="0">
            <a:spAutoFit/>
          </a:bodyPr>
          <a:lstStyle/>
          <a:p>
            <a:r>
              <a:rPr lang="tr-TR" altLang="zh-CN" sz="1100" b="1" dirty="0" err="1">
                <a:solidFill>
                  <a:schemeClr val="bg1"/>
                </a:solidFill>
              </a:rPr>
              <a:t>Oil</a:t>
            </a:r>
            <a:r>
              <a:rPr lang="tr-TR" altLang="zh-CN" sz="1100" b="1" dirty="0">
                <a:solidFill>
                  <a:schemeClr val="bg1"/>
                </a:solidFill>
              </a:rPr>
              <a:t> &amp; Margarine </a:t>
            </a:r>
            <a:r>
              <a:rPr lang="tr-TR" altLang="zh-CN" sz="1100" b="1" dirty="0" err="1">
                <a:solidFill>
                  <a:schemeClr val="bg1"/>
                </a:solidFill>
              </a:rPr>
              <a:t>Products</a:t>
            </a:r>
            <a:endParaRPr lang="en-US" altLang="zh-CN" sz="1100" b="1" dirty="0">
              <a:solidFill>
                <a:schemeClr val="bg1"/>
              </a:solidFill>
            </a:endParaRPr>
          </a:p>
        </p:txBody>
      </p:sp>
      <p:sp>
        <p:nvSpPr>
          <p:cNvPr id="6" name="TextBox 5">
            <a:extLst>
              <a:ext uri="{FF2B5EF4-FFF2-40B4-BE49-F238E27FC236}">
                <a16:creationId xmlns:a16="http://schemas.microsoft.com/office/drawing/2014/main" id="{767107A6-8265-444F-B78B-74129D12411E}"/>
              </a:ext>
            </a:extLst>
          </p:cNvPr>
          <p:cNvSpPr txBox="1"/>
          <p:nvPr/>
        </p:nvSpPr>
        <p:spPr>
          <a:xfrm>
            <a:off x="-1889" y="6680670"/>
            <a:ext cx="1178528" cy="246221"/>
          </a:xfrm>
          <a:prstGeom prst="rect">
            <a:avLst/>
          </a:prstGeom>
          <a:noFill/>
        </p:spPr>
        <p:txBody>
          <a:bodyPr wrap="none" rtlCol="0">
            <a:spAutoFit/>
          </a:bodyPr>
          <a:lstStyle/>
          <a:p>
            <a:r>
              <a:rPr lang="tr-TR" sz="1000" dirty="0"/>
              <a:t>Source: </a:t>
            </a:r>
            <a:r>
              <a:rPr lang="tr-TR" sz="1000" dirty="0" err="1"/>
              <a:t>Kerevitaş</a:t>
            </a:r>
            <a:r>
              <a:rPr lang="tr-TR" sz="1000" dirty="0"/>
              <a:t> </a:t>
            </a:r>
            <a:endParaRPr lang="en-US" sz="1000" dirty="0"/>
          </a:p>
        </p:txBody>
      </p:sp>
    </p:spTree>
    <p:extLst>
      <p:ext uri="{BB962C8B-B14F-4D97-AF65-F5344CB8AC3E}">
        <p14:creationId xmlns:p14="http://schemas.microsoft.com/office/powerpoint/2010/main" val="36923916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2">
      <a:dk1>
        <a:srgbClr val="000000"/>
      </a:dk1>
      <a:lt1>
        <a:sysClr val="window" lastClr="FFFFFF"/>
      </a:lt1>
      <a:dk2>
        <a:srgbClr val="1E2A39"/>
      </a:dk2>
      <a:lt2>
        <a:srgbClr val="E6E7E8"/>
      </a:lt2>
      <a:accent1>
        <a:srgbClr val="132E57"/>
      </a:accent1>
      <a:accent2>
        <a:srgbClr val="FA621C"/>
      </a:accent2>
      <a:accent3>
        <a:srgbClr val="1E8496"/>
      </a:accent3>
      <a:accent4>
        <a:srgbClr val="F57A16"/>
      </a:accent4>
      <a:accent5>
        <a:srgbClr val="A5A5A5"/>
      </a:accent5>
      <a:accent6>
        <a:srgbClr val="ED942D"/>
      </a:accent6>
      <a:hlink>
        <a:srgbClr val="FA621C"/>
      </a:hlink>
      <a:folHlink>
        <a:srgbClr val="FA621C"/>
      </a:folHlink>
    </a:clrScheme>
    <a:fontScheme name="Custom 1">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rgbClr val="000000"/>
      </a:dk1>
      <a:lt1>
        <a:sysClr val="window" lastClr="FFFFFF"/>
      </a:lt1>
      <a:dk2>
        <a:srgbClr val="1E2A39"/>
      </a:dk2>
      <a:lt2>
        <a:srgbClr val="E6E7E8"/>
      </a:lt2>
      <a:accent1>
        <a:srgbClr val="132E57"/>
      </a:accent1>
      <a:accent2>
        <a:srgbClr val="FA621C"/>
      </a:accent2>
      <a:accent3>
        <a:srgbClr val="1E8496"/>
      </a:accent3>
      <a:accent4>
        <a:srgbClr val="F57A16"/>
      </a:accent4>
      <a:accent5>
        <a:srgbClr val="A5A5A5"/>
      </a:accent5>
      <a:accent6>
        <a:srgbClr val="ED942D"/>
      </a:accent6>
      <a:hlink>
        <a:srgbClr val="FA621C"/>
      </a:hlink>
      <a:folHlink>
        <a:srgbClr val="FA621C"/>
      </a:folHlink>
    </a:clrScheme>
    <a:fontScheme name="Custom 1">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1925</TotalTime>
  <Words>5671</Words>
  <Application>Microsoft Office PowerPoint</Application>
  <PresentationFormat>Widescreen</PresentationFormat>
  <Paragraphs>1375</Paragraphs>
  <Slides>54</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Arial</vt:lpstr>
      <vt:lpstr>Calibri</vt:lpstr>
      <vt:lpstr>Open Sans Light</vt:lpstr>
      <vt:lpstr>Open Sans Light (Headings)</vt:lpstr>
      <vt:lpstr>Times New Roman</vt:lpstr>
      <vt:lpstr>Wingdings</vt:lpstr>
      <vt:lpstr>Office Theme</vt:lpstr>
      <vt:lpstr>1_Office Theme</vt:lpstr>
      <vt:lpstr>Investment Banking Pitchbook Template</vt:lpstr>
      <vt:lpstr>PowerPoint Presentation</vt:lpstr>
      <vt:lpstr>Company Overview</vt:lpstr>
      <vt:lpstr>PowerPoint Presentation</vt:lpstr>
      <vt:lpstr>Kerevitaş Company Overview</vt:lpstr>
      <vt:lpstr>PowerPoint Presentation</vt:lpstr>
      <vt:lpstr>PowerPoint Presentation</vt:lpstr>
      <vt:lpstr>Kerevitaş Company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Financial Analysis</vt:lpstr>
      <vt:lpstr>Sector Analysis</vt:lpstr>
      <vt:lpstr>Sector Analysis</vt:lpstr>
      <vt:lpstr>Sector Analysis</vt:lpstr>
      <vt:lpstr>Sector Analysis</vt:lpstr>
      <vt:lpstr>Sector Analysis</vt:lpstr>
      <vt:lpstr>Sector Analysis</vt:lpstr>
      <vt:lpstr>Valuation</vt:lpstr>
      <vt:lpstr>Valuation</vt:lpstr>
      <vt:lpstr>Valuation</vt:lpstr>
      <vt:lpstr>Valuation</vt:lpstr>
      <vt:lpstr>Valuation</vt:lpstr>
      <vt:lpstr>Valuation</vt:lpstr>
      <vt:lpstr>Valuation</vt:lpstr>
      <vt:lpstr>Valuation</vt:lpstr>
      <vt:lpstr>Valuation</vt:lpstr>
      <vt:lpstr>Valuation</vt:lpstr>
      <vt:lpstr>Valuation</vt:lpstr>
      <vt:lpstr> </vt:lpstr>
      <vt:lpstr>COVID-19 EFFECTS</vt:lpstr>
      <vt:lpstr>COVID-19 Effects</vt:lpstr>
      <vt:lpstr>COVID-19 Effects</vt:lpstr>
      <vt:lpstr>Conclusion</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CFI</dc:creator>
  <cp:lastModifiedBy> </cp:lastModifiedBy>
  <cp:revision>158</cp:revision>
  <dcterms:created xsi:type="dcterms:W3CDTF">2017-12-07T17:40:14Z</dcterms:created>
  <dcterms:modified xsi:type="dcterms:W3CDTF">2020-06-08T19:28:39Z</dcterms:modified>
</cp:coreProperties>
</file>